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311" r:id="rId4"/>
    <p:sldId id="259" r:id="rId5"/>
    <p:sldId id="305" r:id="rId6"/>
    <p:sldId id="271" r:id="rId7"/>
    <p:sldId id="260" r:id="rId8"/>
    <p:sldId id="267" r:id="rId9"/>
    <p:sldId id="312" r:id="rId10"/>
    <p:sldId id="258" r:id="rId11"/>
    <p:sldId id="307" r:id="rId12"/>
    <p:sldId id="273" r:id="rId13"/>
    <p:sldId id="263" r:id="rId14"/>
    <p:sldId id="313" r:id="rId15"/>
    <p:sldId id="274" r:id="rId16"/>
    <p:sldId id="275" r:id="rId17"/>
    <p:sldId id="309" r:id="rId18"/>
    <p:sldId id="277" r:id="rId19"/>
    <p:sldId id="261" r:id="rId20"/>
    <p:sldId id="314" r:id="rId21"/>
    <p:sldId id="310"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e So (CE CONT)" initials="ZS(C" lastIdx="1" clrIdx="0">
    <p:extLst>
      <p:ext uri="{19B8F6BF-5375-455C-9EA6-DF929625EA0E}">
        <p15:presenceInfo xmlns:p15="http://schemas.microsoft.com/office/powerpoint/2012/main" userId="S::2068386@wholefoods.com::67d5a0d0-22db-4ee4-82bf-0904891a9f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7D1E"/>
    <a:srgbClr val="3564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5" autoAdjust="0"/>
    <p:restoredTop sz="94678"/>
  </p:normalViewPr>
  <p:slideViewPr>
    <p:cSldViewPr snapToGrid="0">
      <p:cViewPr varScale="1">
        <p:scale>
          <a:sx n="109" d="100"/>
          <a:sy n="109" d="100"/>
        </p:scale>
        <p:origin x="4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67AB5-FEC6-4118-A622-66419D631BEF}" type="datetimeFigureOut">
              <a:rPr lang="en-US" smtClean="0"/>
              <a:t>7/30/21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7CC0E-5D7C-4458-B0DD-5D81C6E72611}" type="slidenum">
              <a:rPr lang="en-US" smtClean="0"/>
              <a:t>‹#›</a:t>
            </a:fld>
            <a:endParaRPr lang="en-US" dirty="0"/>
          </a:p>
        </p:txBody>
      </p:sp>
    </p:spTree>
    <p:extLst>
      <p:ext uri="{BB962C8B-B14F-4D97-AF65-F5344CB8AC3E}">
        <p14:creationId xmlns:p14="http://schemas.microsoft.com/office/powerpoint/2010/main" val="3424313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onkoze.org/clm.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brac.net/program/ultra-poor-graduatio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BB075B-71BB-4DA4-986D-A428D2525DC1}" type="slidenum">
              <a:rPr lang="en-US" smtClean="0"/>
              <a:pPr eaLnBrk="1" hangingPunct="1"/>
              <a:t>4</a:t>
            </a:fld>
            <a:endParaRPr lang="en-US" dirty="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124094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835F4D8-789C-46FA-8617-07168D06A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7D8757-6438-4E88-BCE3-925042FDFE65}" type="slidenum">
              <a:rPr lang="en-US" altLang="en-US" smtClean="0"/>
              <a:pPr>
                <a:spcBef>
                  <a:spcPct val="0"/>
                </a:spcBef>
              </a:pPr>
              <a:t>15</a:t>
            </a:fld>
            <a:endParaRPr lang="en-US" altLang="en-US" dirty="0"/>
          </a:p>
        </p:txBody>
      </p:sp>
      <p:sp>
        <p:nvSpPr>
          <p:cNvPr id="4099" name="Rectangle 2">
            <a:extLst>
              <a:ext uri="{FF2B5EF4-FFF2-40B4-BE49-F238E27FC236}">
                <a16:creationId xmlns:a16="http://schemas.microsoft.com/office/drawing/2014/main" id="{FE753ACF-CF9B-4AD7-8976-66FB0CC28201}"/>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74F13880-5D24-48D7-B4F4-A9FBCDE202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B33E2FA2-B428-4B1A-9B7A-5B174806A4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814B6D-C0EA-497A-BC29-843DED741ACA}" type="slidenum">
              <a:rPr lang="en-US" altLang="en-US" smtClean="0"/>
              <a:pPr>
                <a:spcBef>
                  <a:spcPct val="0"/>
                </a:spcBef>
              </a:pPr>
              <a:t>16</a:t>
            </a:fld>
            <a:endParaRPr lang="en-US" altLang="en-US" dirty="0"/>
          </a:p>
        </p:txBody>
      </p:sp>
      <p:sp>
        <p:nvSpPr>
          <p:cNvPr id="14339" name="Rectangle 2">
            <a:extLst>
              <a:ext uri="{FF2B5EF4-FFF2-40B4-BE49-F238E27FC236}">
                <a16:creationId xmlns:a16="http://schemas.microsoft.com/office/drawing/2014/main" id="{B3242EDD-56C8-42A4-AD6B-984D41028FDA}"/>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D7201F51-B731-48D3-BF0D-A1D1A58F7E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696369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835F4D8-789C-46FA-8617-07168D06A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7D8757-6438-4E88-BCE3-925042FDFE65}" type="slidenum">
              <a:rPr lang="en-US" altLang="en-US" smtClean="0"/>
              <a:pPr>
                <a:spcBef>
                  <a:spcPct val="0"/>
                </a:spcBef>
              </a:pPr>
              <a:t>17</a:t>
            </a:fld>
            <a:endParaRPr lang="en-US" altLang="en-US" dirty="0"/>
          </a:p>
        </p:txBody>
      </p:sp>
      <p:sp>
        <p:nvSpPr>
          <p:cNvPr id="4099" name="Rectangle 2">
            <a:extLst>
              <a:ext uri="{FF2B5EF4-FFF2-40B4-BE49-F238E27FC236}">
                <a16:creationId xmlns:a16="http://schemas.microsoft.com/office/drawing/2014/main" id="{FE753ACF-CF9B-4AD7-8976-66FB0CC28201}"/>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74F13880-5D24-48D7-B4F4-A9FBCDE202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28600" eaLnBrk="1" hangingPunct="1">
              <a:lnSpc>
                <a:spcPct val="90000"/>
              </a:lnSpc>
              <a:spcAft>
                <a:spcPts val="600"/>
              </a:spcAft>
              <a:buFont typeface="Arial" panose="020B0604020202020204" pitchFamily="34" charset="0"/>
              <a:buChar char="•"/>
            </a:pPr>
            <a:r>
              <a:rPr lang="en-US" sz="1200" kern="1200" dirty="0">
                <a:solidFill>
                  <a:schemeClr val="tx1"/>
                </a:solidFill>
                <a:latin typeface="Arial" charset="0"/>
                <a:ea typeface="+mn-ea"/>
                <a:cs typeface="+mn-cs"/>
              </a:rPr>
              <a:t>Focus on the absolute poorest of the por </a:t>
            </a:r>
          </a:p>
          <a:p>
            <a:pPr marL="285750" indent="-228600" eaLnBrk="1" hangingPunct="1">
              <a:lnSpc>
                <a:spcPct val="90000"/>
              </a:lnSpc>
              <a:spcAft>
                <a:spcPts val="600"/>
              </a:spcAft>
              <a:buFont typeface="Arial" panose="020B0604020202020204" pitchFamily="34" charset="0"/>
              <a:buChar char="•"/>
            </a:pPr>
            <a:r>
              <a:rPr lang="en-US" sz="1200" kern="1200" dirty="0">
                <a:solidFill>
                  <a:schemeClr val="tx1"/>
                </a:solidFill>
                <a:latin typeface="Arial" charset="0"/>
                <a:ea typeface="+mn-ea"/>
                <a:cs typeface="+mn-cs"/>
              </a:rPr>
              <a:t>Extensive targeting</a:t>
            </a:r>
          </a:p>
          <a:p>
            <a:pPr marL="285750" indent="-228600" eaLnBrk="1" hangingPunct="1">
              <a:lnSpc>
                <a:spcPct val="90000"/>
              </a:lnSpc>
              <a:spcAft>
                <a:spcPts val="600"/>
              </a:spcAft>
              <a:buFont typeface="Arial" panose="020B0604020202020204" pitchFamily="34" charset="0"/>
              <a:buChar char="•"/>
            </a:pPr>
            <a:r>
              <a:rPr lang="en-US" sz="1200" kern="1200" dirty="0">
                <a:solidFill>
                  <a:schemeClr val="tx1"/>
                </a:solidFill>
                <a:latin typeface="Arial" charset="0"/>
                <a:ea typeface="+mn-ea"/>
                <a:cs typeface="+mn-cs"/>
              </a:rPr>
              <a:t>Asset/grant transfer (cow, goats, farming assets)</a:t>
            </a:r>
          </a:p>
          <a:p>
            <a:pPr marL="285750" indent="-228600" eaLnBrk="1" hangingPunct="1">
              <a:lnSpc>
                <a:spcPct val="90000"/>
              </a:lnSpc>
              <a:spcAft>
                <a:spcPts val="600"/>
              </a:spcAft>
              <a:buFont typeface="Arial" panose="020B0604020202020204" pitchFamily="34" charset="0"/>
              <a:buChar char="•"/>
            </a:pPr>
            <a:r>
              <a:rPr lang="en-US" sz="1200" kern="1200" dirty="0">
                <a:solidFill>
                  <a:schemeClr val="tx1"/>
                </a:solidFill>
                <a:latin typeface="Arial" charset="0"/>
                <a:ea typeface="+mn-ea"/>
                <a:cs typeface="+mn-cs"/>
              </a:rPr>
              <a:t>Skills development to generate income and build livelihood</a:t>
            </a:r>
          </a:p>
          <a:p>
            <a:pPr marL="285750" indent="-228600" eaLnBrk="1" hangingPunct="1">
              <a:lnSpc>
                <a:spcPct val="90000"/>
              </a:lnSpc>
              <a:spcAft>
                <a:spcPts val="600"/>
              </a:spcAft>
              <a:buFont typeface="Arial" panose="020B0604020202020204" pitchFamily="34" charset="0"/>
              <a:buChar char="•"/>
            </a:pPr>
            <a:r>
              <a:rPr lang="en-US" sz="1200" kern="1200" dirty="0">
                <a:solidFill>
                  <a:schemeClr val="tx1"/>
                </a:solidFill>
                <a:latin typeface="Arial" charset="0"/>
                <a:ea typeface="+mn-ea"/>
                <a:cs typeface="+mn-cs"/>
              </a:rPr>
              <a:t>Access to savings</a:t>
            </a:r>
          </a:p>
          <a:p>
            <a:pPr marL="285750" indent="-228600" eaLnBrk="1" hangingPunct="1">
              <a:lnSpc>
                <a:spcPct val="90000"/>
              </a:lnSpc>
              <a:spcAft>
                <a:spcPts val="600"/>
              </a:spcAft>
              <a:buFont typeface="Arial" panose="020B0604020202020204" pitchFamily="34" charset="0"/>
              <a:buChar char="•"/>
            </a:pPr>
            <a:r>
              <a:rPr lang="en-US" sz="1200" kern="1200" dirty="0">
                <a:solidFill>
                  <a:schemeClr val="tx1"/>
                </a:solidFill>
                <a:latin typeface="Arial" charset="0"/>
                <a:ea typeface="+mn-ea"/>
                <a:cs typeface="+mn-cs"/>
              </a:rPr>
              <a:t>12-24 month intervention</a:t>
            </a:r>
          </a:p>
          <a:p>
            <a:pPr marL="285750" indent="-228600" eaLnBrk="1" hangingPunct="1">
              <a:lnSpc>
                <a:spcPct val="90000"/>
              </a:lnSpc>
              <a:spcAft>
                <a:spcPts val="600"/>
              </a:spcAft>
              <a:buFont typeface="Arial" panose="020B0604020202020204" pitchFamily="34" charset="0"/>
              <a:buChar char="•"/>
            </a:pPr>
            <a:r>
              <a:rPr lang="en-US" sz="1200" kern="1200" dirty="0">
                <a:solidFill>
                  <a:schemeClr val="tx1"/>
                </a:solidFill>
                <a:latin typeface="Arial" charset="0"/>
                <a:ea typeface="+mn-ea"/>
                <a:cs typeface="+mn-cs"/>
              </a:rPr>
              <a:t>Creating a pathway for the ultra poor to reach the first rung of financial inclusion</a:t>
            </a:r>
          </a:p>
          <a:p>
            <a:pPr eaLnBrk="1" hangingPunct="1"/>
            <a:endParaRPr lang="en-US" sz="1200" b="0" i="0" kern="1200" dirty="0">
              <a:solidFill>
                <a:schemeClr val="tx1"/>
              </a:solidFill>
              <a:effectLst/>
              <a:latin typeface="Arial" charset="0"/>
              <a:ea typeface="+mn-ea"/>
              <a:cs typeface="+mn-cs"/>
            </a:endParaRPr>
          </a:p>
          <a:p>
            <a:pPr eaLnBrk="1" hangingPunct="1"/>
            <a:endParaRPr lang="en-US" sz="1200" b="0" i="0" kern="1200" dirty="0">
              <a:solidFill>
                <a:schemeClr val="tx1"/>
              </a:solidFill>
              <a:effectLst/>
              <a:latin typeface="Arial" charset="0"/>
              <a:ea typeface="+mn-ea"/>
              <a:cs typeface="+mn-cs"/>
            </a:endParaRPr>
          </a:p>
          <a:p>
            <a:pPr eaLnBrk="1" hangingPunct="1"/>
            <a:r>
              <a:rPr lang="en-US" sz="1200" b="0" i="0" kern="1200" dirty="0">
                <a:solidFill>
                  <a:schemeClr val="tx1"/>
                </a:solidFill>
                <a:effectLst/>
                <a:latin typeface="Arial" charset="0"/>
                <a:ea typeface="+mn-ea"/>
                <a:cs typeface="+mn-cs"/>
              </a:rPr>
              <a:t>Pictured: In a country like Haiti, with a lack of national social assistance for the poor, households must be self-reliant and proactive to prepare for shocks. Fonkoze Foundation’s </a:t>
            </a:r>
            <a:r>
              <a:rPr lang="en-US" sz="1200" b="0" i="0" u="none" strike="noStrike" kern="1200" dirty="0">
                <a:solidFill>
                  <a:schemeClr val="tx1"/>
                </a:solidFill>
                <a:effectLst/>
                <a:latin typeface="Arial" charset="0"/>
                <a:ea typeface="+mn-ea"/>
                <a:cs typeface="+mn-cs"/>
                <a:hlinkClick r:id="rId3"/>
              </a:rPr>
              <a:t>Chemen Lavi Miyò “CLM” program</a:t>
            </a:r>
            <a:r>
              <a:rPr lang="en-US" sz="1200" b="0" i="0" kern="1200" dirty="0">
                <a:solidFill>
                  <a:schemeClr val="tx1"/>
                </a:solidFill>
                <a:effectLst/>
                <a:latin typeface="Arial" charset="0"/>
                <a:ea typeface="+mn-ea"/>
                <a:cs typeface="+mn-cs"/>
              </a:rPr>
              <a:t> is part of the solution to this challenge as they work to support Haitian women to not only to climb out of ultra-poverty but also to prepare for hard times. As an 18-month “</a:t>
            </a:r>
            <a:r>
              <a:rPr lang="en-US" sz="1200" b="0" i="0" u="none" strike="noStrike" kern="1200" dirty="0">
                <a:solidFill>
                  <a:schemeClr val="tx1"/>
                </a:solidFill>
                <a:effectLst/>
                <a:latin typeface="Arial" charset="0"/>
                <a:ea typeface="+mn-ea"/>
                <a:cs typeface="+mn-cs"/>
                <a:hlinkClick r:id="rId4"/>
              </a:rPr>
              <a:t>Ultra-Poor Graduation</a:t>
            </a:r>
            <a:r>
              <a:rPr lang="en-US" sz="1200" b="0" i="0" kern="1200" dirty="0">
                <a:solidFill>
                  <a:schemeClr val="tx1"/>
                </a:solidFill>
                <a:effectLst/>
                <a:latin typeface="Arial" charset="0"/>
                <a:ea typeface="+mn-ea"/>
                <a:cs typeface="+mn-cs"/>
              </a:rPr>
              <a:t>” program, CLM has enabled over 8,000 women (previously living on little to no income) to ensure their families have at least 1 hot meal per day, adequate housing, access to clean water, growing assets, kids enrolled in school, proper nutrition and  legal identification.</a:t>
            </a:r>
            <a:endParaRPr lang="en-US" altLang="en-US" dirty="0">
              <a:latin typeface="Arial" panose="020B0604020202020204" pitchFamily="34" charset="0"/>
            </a:endParaRPr>
          </a:p>
        </p:txBody>
      </p:sp>
    </p:spTree>
    <p:extLst>
      <p:ext uri="{BB962C8B-B14F-4D97-AF65-F5344CB8AC3E}">
        <p14:creationId xmlns:p14="http://schemas.microsoft.com/office/powerpoint/2010/main" val="3598356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97509D3-4B11-49DD-87C7-C31547BC0139}" type="slidenum">
              <a:rPr lang="en-US" altLang="en-US" smtClean="0"/>
              <a:pPr eaLnBrk="1" hangingPunct="1">
                <a:spcBef>
                  <a:spcPct val="0"/>
                </a:spcBef>
              </a:pPr>
              <a:t>18</a:t>
            </a:fld>
            <a:endParaRPr lang="en-US" altLang="en-US" dirty="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61123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52A2EF76-76E6-4C79-86E9-AC395730F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217589-18B0-4098-9BF1-BD7CBB93BB96}" type="slidenum">
              <a:rPr lang="en-US" altLang="en-US" smtClean="0"/>
              <a:pPr>
                <a:spcBef>
                  <a:spcPct val="0"/>
                </a:spcBef>
              </a:pPr>
              <a:t>19</a:t>
            </a:fld>
            <a:endParaRPr lang="en-US" altLang="en-US" dirty="0"/>
          </a:p>
        </p:txBody>
      </p:sp>
      <p:sp>
        <p:nvSpPr>
          <p:cNvPr id="8195" name="Rectangle 2">
            <a:extLst>
              <a:ext uri="{FF2B5EF4-FFF2-40B4-BE49-F238E27FC236}">
                <a16:creationId xmlns:a16="http://schemas.microsoft.com/office/drawing/2014/main" id="{3ED51D4D-8CC0-4358-88B2-2977BD856647}"/>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3638AB55-74E9-4C1D-AC0F-FA1523F79C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9084B5-D3A2-41D5-AF8C-A74652FBDD10}" type="slidenum">
              <a:rPr lang="en-US" smtClean="0"/>
              <a:pPr eaLnBrk="1" hangingPunct="1"/>
              <a:t>21</a:t>
            </a:fld>
            <a:endParaRPr lang="en-US" dirty="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0" i="0" u="none" strike="noStrike" kern="1200" dirty="0">
                <a:solidFill>
                  <a:schemeClr val="tx1"/>
                </a:solidFill>
                <a:effectLst/>
                <a:latin typeface="+mn-lt"/>
                <a:ea typeface="+mn-ea"/>
                <a:cs typeface="+mn-cs"/>
              </a:rPr>
              <a:t>From Zoe SO: “The OAF Kenya proposal was initially for a maize storage loan, but we eventually switched back to supporting a more typical input loan mid-project.”</a:t>
            </a:r>
            <a:endParaRPr lang="en-US" dirty="0"/>
          </a:p>
        </p:txBody>
      </p:sp>
    </p:spTree>
    <p:extLst>
      <p:ext uri="{BB962C8B-B14F-4D97-AF65-F5344CB8AC3E}">
        <p14:creationId xmlns:p14="http://schemas.microsoft.com/office/powerpoint/2010/main" val="2215632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835F4D8-789C-46FA-8617-07168D06A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7D8757-6438-4E88-BCE3-925042FDFE65}" type="slidenum">
              <a:rPr lang="en-US" altLang="en-US" smtClean="0"/>
              <a:pPr>
                <a:spcBef>
                  <a:spcPct val="0"/>
                </a:spcBef>
              </a:pPr>
              <a:t>22</a:t>
            </a:fld>
            <a:endParaRPr lang="en-US" altLang="en-US" dirty="0"/>
          </a:p>
        </p:txBody>
      </p:sp>
      <p:sp>
        <p:nvSpPr>
          <p:cNvPr id="4099" name="Rectangle 2">
            <a:extLst>
              <a:ext uri="{FF2B5EF4-FFF2-40B4-BE49-F238E27FC236}">
                <a16:creationId xmlns:a16="http://schemas.microsoft.com/office/drawing/2014/main" id="{FE753ACF-CF9B-4AD7-8976-66FB0CC28201}"/>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74F13880-5D24-48D7-B4F4-A9FBCDE202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28600" eaLnBrk="1" hangingPunct="1">
              <a:lnSpc>
                <a:spcPct val="90000"/>
              </a:lnSpc>
              <a:spcAft>
                <a:spcPts val="600"/>
              </a:spcAft>
              <a:buFont typeface="Arial" panose="020B0604020202020204" pitchFamily="34" charset="0"/>
              <a:buChar char="•"/>
            </a:pPr>
            <a:r>
              <a:rPr lang="en-US" sz="1100" kern="1200" dirty="0">
                <a:solidFill>
                  <a:schemeClr val="bg2">
                    <a:lumMod val="75000"/>
                  </a:schemeClr>
                </a:solidFill>
                <a:latin typeface="Arial" charset="0"/>
                <a:ea typeface="+mn-ea"/>
                <a:cs typeface="+mn-cs"/>
              </a:rPr>
              <a:t>Combines the business models of an agribusiness and a microcredit institution, providing inputs like seed and fertilizer on credit</a:t>
            </a:r>
          </a:p>
          <a:p>
            <a:pPr marL="285750" indent="-228600" eaLnBrk="1" hangingPunct="1">
              <a:lnSpc>
                <a:spcPct val="90000"/>
              </a:lnSpc>
              <a:spcAft>
                <a:spcPts val="600"/>
              </a:spcAft>
              <a:buFont typeface="Arial" panose="020B0604020202020204" pitchFamily="34" charset="0"/>
              <a:buChar char="•"/>
            </a:pPr>
            <a:r>
              <a:rPr lang="en-US" sz="1100" kern="1200" dirty="0">
                <a:solidFill>
                  <a:schemeClr val="bg2">
                    <a:lumMod val="75000"/>
                  </a:schemeClr>
                </a:solidFill>
                <a:latin typeface="Arial" charset="0"/>
                <a:ea typeface="+mn-ea"/>
                <a:cs typeface="+mn-cs"/>
              </a:rPr>
              <a:t>Clients (farmers) receive training and supply chain linkages</a:t>
            </a:r>
          </a:p>
          <a:p>
            <a:pPr marL="285750" indent="-228600" eaLnBrk="1" hangingPunct="1">
              <a:lnSpc>
                <a:spcPct val="90000"/>
              </a:lnSpc>
              <a:spcAft>
                <a:spcPts val="600"/>
              </a:spcAft>
              <a:buFont typeface="Arial" panose="020B0604020202020204" pitchFamily="34" charset="0"/>
              <a:buChar char="•"/>
            </a:pPr>
            <a:r>
              <a:rPr lang="en-US" sz="1100" kern="1200" dirty="0">
                <a:solidFill>
                  <a:schemeClr val="bg2">
                    <a:lumMod val="75000"/>
                  </a:schemeClr>
                </a:solidFill>
                <a:latin typeface="Arial" charset="0"/>
                <a:ea typeface="+mn-ea"/>
                <a:cs typeface="+mn-cs"/>
              </a:rPr>
              <a:t>Credit is structured according to seasonal cash flow. </a:t>
            </a:r>
          </a:p>
          <a:p>
            <a:pPr marL="285750" indent="-228600" eaLnBrk="1" hangingPunct="1">
              <a:lnSpc>
                <a:spcPct val="90000"/>
              </a:lnSpc>
              <a:spcAft>
                <a:spcPts val="600"/>
              </a:spcAft>
              <a:buFont typeface="Arial" panose="020B0604020202020204" pitchFamily="34" charset="0"/>
              <a:buChar char="•"/>
            </a:pPr>
            <a:r>
              <a:rPr lang="en-US" sz="1100" kern="1200" dirty="0">
                <a:solidFill>
                  <a:schemeClr val="bg2">
                    <a:lumMod val="75000"/>
                  </a:schemeClr>
                </a:solidFill>
                <a:latin typeface="Arial" charset="0"/>
                <a:ea typeface="+mn-ea"/>
                <a:cs typeface="+mn-cs"/>
              </a:rPr>
              <a:t>Agriculture financial services include but are not limited to:</a:t>
            </a:r>
          </a:p>
          <a:p>
            <a:pPr marL="742950" lvl="1" indent="-228600" eaLnBrk="1" hangingPunct="1">
              <a:lnSpc>
                <a:spcPct val="90000"/>
              </a:lnSpc>
              <a:spcAft>
                <a:spcPts val="600"/>
              </a:spcAft>
              <a:buFont typeface="Arial" panose="020B0604020202020204" pitchFamily="34" charset="0"/>
              <a:buChar char="•"/>
            </a:pPr>
            <a:r>
              <a:rPr lang="en-US" sz="1100" kern="1200" dirty="0">
                <a:solidFill>
                  <a:schemeClr val="bg2">
                    <a:lumMod val="75000"/>
                  </a:schemeClr>
                </a:solidFill>
                <a:latin typeface="Arial" charset="0"/>
                <a:ea typeface="+mn-ea"/>
                <a:cs typeface="+mn-cs"/>
              </a:rPr>
              <a:t>Seasonal cash loans –Typically implemented by MFIs</a:t>
            </a:r>
          </a:p>
          <a:p>
            <a:pPr marL="742950" lvl="1" indent="-228600" eaLnBrk="1" hangingPunct="1">
              <a:lnSpc>
                <a:spcPct val="90000"/>
              </a:lnSpc>
              <a:spcAft>
                <a:spcPts val="600"/>
              </a:spcAft>
              <a:buFont typeface="Arial" panose="020B0604020202020204" pitchFamily="34" charset="0"/>
              <a:buChar char="•"/>
            </a:pPr>
            <a:r>
              <a:rPr lang="en-US" sz="1100" kern="1200" dirty="0">
                <a:solidFill>
                  <a:schemeClr val="bg2">
                    <a:lumMod val="75000"/>
                  </a:schemeClr>
                </a:solidFill>
                <a:latin typeface="Arial" charset="0"/>
                <a:ea typeface="+mn-ea"/>
                <a:cs typeface="+mn-cs"/>
              </a:rPr>
              <a:t>In-kind input credit </a:t>
            </a:r>
          </a:p>
          <a:p>
            <a:pPr marL="742950" lvl="1" indent="-228600" eaLnBrk="1" hangingPunct="1">
              <a:lnSpc>
                <a:spcPct val="90000"/>
              </a:lnSpc>
              <a:spcAft>
                <a:spcPts val="600"/>
              </a:spcAft>
              <a:buFont typeface="Arial" panose="020B0604020202020204" pitchFamily="34" charset="0"/>
              <a:buChar char="•"/>
            </a:pPr>
            <a:r>
              <a:rPr lang="en-US" sz="1100" kern="1200" dirty="0">
                <a:solidFill>
                  <a:schemeClr val="bg2">
                    <a:lumMod val="75000"/>
                  </a:schemeClr>
                </a:solidFill>
                <a:latin typeface="Arial" charset="0"/>
                <a:ea typeface="+mn-ea"/>
                <a:cs typeface="+mn-cs"/>
              </a:rPr>
              <a:t>Layaway </a:t>
            </a:r>
          </a:p>
          <a:p>
            <a:pPr marL="742950" lvl="1" indent="-228600" eaLnBrk="1" hangingPunct="1">
              <a:lnSpc>
                <a:spcPct val="90000"/>
              </a:lnSpc>
              <a:spcAft>
                <a:spcPts val="600"/>
              </a:spcAft>
              <a:buFont typeface="Arial" panose="020B0604020202020204" pitchFamily="34" charset="0"/>
              <a:buChar char="•"/>
            </a:pPr>
            <a:r>
              <a:rPr lang="en-US" sz="1100" kern="1200" dirty="0">
                <a:solidFill>
                  <a:schemeClr val="bg2">
                    <a:lumMod val="75000"/>
                  </a:schemeClr>
                </a:solidFill>
                <a:latin typeface="Arial" charset="0"/>
                <a:ea typeface="+mn-ea"/>
                <a:cs typeface="+mn-cs"/>
              </a:rPr>
              <a:t>Post-harvest credit advance – Usually part of a comprehensive full cycle package offered by an aggregator.</a:t>
            </a:r>
          </a:p>
          <a:p>
            <a:pPr eaLnBrk="1" hangingPunct="1"/>
            <a:endParaRPr lang="en-US" sz="1200" b="0" i="0" kern="1200" dirty="0">
              <a:solidFill>
                <a:schemeClr val="tx1"/>
              </a:solidFill>
              <a:effectLst/>
              <a:latin typeface="Arial" charset="0"/>
              <a:ea typeface="+mn-ea"/>
              <a:cs typeface="+mn-cs"/>
            </a:endParaRPr>
          </a:p>
          <a:p>
            <a:pPr eaLnBrk="1" hangingPunct="1"/>
            <a:endParaRPr lang="en-US" sz="1200" b="0" i="0" kern="1200" dirty="0">
              <a:solidFill>
                <a:schemeClr val="tx1"/>
              </a:solidFill>
              <a:effectLst/>
              <a:latin typeface="Arial" charset="0"/>
              <a:ea typeface="+mn-ea"/>
              <a:cs typeface="+mn-cs"/>
            </a:endParaRPr>
          </a:p>
          <a:p>
            <a:pPr eaLnBrk="1" hangingPunct="1"/>
            <a:r>
              <a:rPr lang="en-US" sz="1200" b="0" i="0" kern="1200" dirty="0">
                <a:solidFill>
                  <a:schemeClr val="tx1"/>
                </a:solidFill>
                <a:effectLst/>
                <a:latin typeface="Arial" charset="0"/>
                <a:ea typeface="+mn-ea"/>
                <a:cs typeface="+mn-cs"/>
              </a:rPr>
              <a:t>Pictured: One Acre Fund Burundi provides inputs, like seeds and fertilizer, to its clients.</a:t>
            </a:r>
          </a:p>
          <a:p>
            <a:r>
              <a:rPr lang="en-US" sz="1200" kern="1200" dirty="0">
                <a:solidFill>
                  <a:schemeClr val="tx1"/>
                </a:solidFill>
                <a:effectLst/>
                <a:latin typeface="Arial" charset="0"/>
                <a:ea typeface="+mn-ea"/>
                <a:cs typeface="+mn-cs"/>
              </a:rPr>
              <a:t>In our ag finance portfolio, we typically seek to support access to credit for smallholder famers which is structured according to seasonal cash flow. Thus far we have funded a few types of agriculture financial services: </a:t>
            </a:r>
            <a:endParaRPr lang="es-419" sz="1200" kern="1200">
              <a:solidFill>
                <a:schemeClr val="tx1"/>
              </a:solidFill>
              <a:effectLst/>
              <a:latin typeface="Arial" charset="0"/>
              <a:ea typeface="+mn-ea"/>
              <a:cs typeface="+mn-cs"/>
            </a:endParaRPr>
          </a:p>
          <a:p>
            <a:pPr lvl="0"/>
            <a:r>
              <a:rPr lang="en-US" sz="1200" kern="1200" dirty="0">
                <a:solidFill>
                  <a:schemeClr val="tx1"/>
                </a:solidFill>
                <a:effectLst/>
                <a:latin typeface="Arial" charset="0"/>
                <a:ea typeface="+mn-ea"/>
                <a:cs typeface="+mn-cs"/>
              </a:rPr>
              <a:t>Seasonal cash loans –Typically implemented by MFIs.</a:t>
            </a:r>
            <a:endParaRPr lang="es-419" sz="1200" kern="1200">
              <a:solidFill>
                <a:schemeClr val="tx1"/>
              </a:solidFill>
              <a:effectLst/>
              <a:latin typeface="Arial" charset="0"/>
              <a:ea typeface="+mn-ea"/>
              <a:cs typeface="+mn-cs"/>
            </a:endParaRPr>
          </a:p>
          <a:p>
            <a:pPr lvl="0"/>
            <a:r>
              <a:rPr lang="en-US" sz="1200" kern="1200" dirty="0">
                <a:solidFill>
                  <a:schemeClr val="tx1"/>
                </a:solidFill>
                <a:effectLst/>
                <a:latin typeface="Arial" charset="0"/>
                <a:ea typeface="+mn-ea"/>
                <a:cs typeface="+mn-cs"/>
              </a:rPr>
              <a:t>In-kind input credit </a:t>
            </a:r>
            <a:endParaRPr lang="es-419" sz="1200" kern="1200">
              <a:solidFill>
                <a:schemeClr val="tx1"/>
              </a:solidFill>
              <a:effectLst/>
              <a:latin typeface="Arial" charset="0"/>
              <a:ea typeface="+mn-ea"/>
              <a:cs typeface="+mn-cs"/>
            </a:endParaRPr>
          </a:p>
          <a:p>
            <a:pPr lvl="0"/>
            <a:r>
              <a:rPr lang="en-US" sz="1200" kern="1200" dirty="0">
                <a:solidFill>
                  <a:schemeClr val="tx1"/>
                </a:solidFill>
                <a:effectLst/>
                <a:latin typeface="Arial" charset="0"/>
                <a:ea typeface="+mn-ea"/>
                <a:cs typeface="+mn-cs"/>
              </a:rPr>
              <a:t>Layaway </a:t>
            </a:r>
            <a:endParaRPr lang="es-419" sz="1200" kern="1200">
              <a:solidFill>
                <a:schemeClr val="tx1"/>
              </a:solidFill>
              <a:effectLst/>
              <a:latin typeface="Arial" charset="0"/>
              <a:ea typeface="+mn-ea"/>
              <a:cs typeface="+mn-cs"/>
            </a:endParaRPr>
          </a:p>
          <a:p>
            <a:pPr lvl="0"/>
            <a:r>
              <a:rPr lang="en-US" sz="1200" kern="1200" dirty="0">
                <a:solidFill>
                  <a:schemeClr val="tx1"/>
                </a:solidFill>
                <a:effectLst/>
                <a:latin typeface="Arial" charset="0"/>
                <a:ea typeface="+mn-ea"/>
                <a:cs typeface="+mn-cs"/>
              </a:rPr>
              <a:t>Post-harvest credit advance – Usually part of a comprehensive full cycle package offered by an aggregator.</a:t>
            </a:r>
            <a:endParaRPr lang="es-419" sz="1200" kern="1200">
              <a:solidFill>
                <a:schemeClr val="tx1"/>
              </a:solidFill>
              <a:effectLst/>
              <a:latin typeface="Arial" charset="0"/>
              <a:ea typeface="+mn-ea"/>
              <a:cs typeface="+mn-cs"/>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199899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835F4D8-789C-46FA-8617-07168D06A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7D8757-6438-4E88-BCE3-925042FDFE65}" type="slidenum">
              <a:rPr lang="en-US" altLang="en-US" smtClean="0"/>
              <a:pPr>
                <a:spcBef>
                  <a:spcPct val="0"/>
                </a:spcBef>
              </a:pPr>
              <a:t>5</a:t>
            </a:fld>
            <a:endParaRPr lang="en-US" altLang="en-US" dirty="0"/>
          </a:p>
        </p:txBody>
      </p:sp>
      <p:sp>
        <p:nvSpPr>
          <p:cNvPr id="4099" name="Rectangle 2">
            <a:extLst>
              <a:ext uri="{FF2B5EF4-FFF2-40B4-BE49-F238E27FC236}">
                <a16:creationId xmlns:a16="http://schemas.microsoft.com/office/drawing/2014/main" id="{FE753ACF-CF9B-4AD7-8976-66FB0CC28201}"/>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74F13880-5D24-48D7-B4F4-A9FBCDE202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600"/>
              </a:spcAft>
              <a:buFont typeface="Arial" panose="020B0604020202020204" pitchFamily="34" charset="0"/>
              <a:buChar char="•"/>
            </a:pPr>
            <a:r>
              <a:rPr lang="en-US" sz="1200" dirty="0">
                <a:solidFill>
                  <a:schemeClr val="bg2">
                    <a:lumMod val="75000"/>
                  </a:schemeClr>
                </a:solidFill>
              </a:rPr>
              <a:t>Typically groups of entrepreneurs of 3-15 members access credit from an MFI</a:t>
            </a:r>
          </a:p>
          <a:p>
            <a:pPr marL="285750" indent="-285750">
              <a:spcAft>
                <a:spcPts val="600"/>
              </a:spcAft>
              <a:buFont typeface="Arial" panose="020B0604020202020204" pitchFamily="34" charset="0"/>
              <a:buChar char="•"/>
            </a:pPr>
            <a:r>
              <a:rPr lang="en-US" sz="1200" dirty="0">
                <a:solidFill>
                  <a:schemeClr val="bg2">
                    <a:lumMod val="75000"/>
                  </a:schemeClr>
                </a:solidFill>
              </a:rPr>
              <a:t>Potential direct access to other financial services: savings, insurance, remittances</a:t>
            </a:r>
          </a:p>
          <a:p>
            <a:pPr marL="285750" indent="-285750">
              <a:spcAft>
                <a:spcPts val="600"/>
              </a:spcAft>
              <a:buFont typeface="Arial" panose="020B0604020202020204" pitchFamily="34" charset="0"/>
              <a:buChar char="•"/>
            </a:pPr>
            <a:r>
              <a:rPr lang="en-US" sz="1200" dirty="0">
                <a:solidFill>
                  <a:schemeClr val="bg2">
                    <a:lumMod val="75000"/>
                  </a:schemeClr>
                </a:solidFill>
              </a:rPr>
              <a:t>Both joint liability and individual liability with groups there for validation and ease of management</a:t>
            </a:r>
          </a:p>
          <a:p>
            <a:pPr marL="285750" indent="-285750">
              <a:spcAft>
                <a:spcPts val="600"/>
              </a:spcAft>
              <a:buFont typeface="Arial" panose="020B0604020202020204" pitchFamily="34" charset="0"/>
              <a:buChar char="•"/>
            </a:pPr>
            <a:r>
              <a:rPr lang="en-US" sz="1200" dirty="0">
                <a:solidFill>
                  <a:schemeClr val="bg2">
                    <a:lumMod val="75000"/>
                  </a:schemeClr>
                </a:solidFill>
              </a:rPr>
              <a:t>Groups are self-selected by the members</a:t>
            </a:r>
          </a:p>
          <a:p>
            <a:pPr marL="285750" indent="-285750">
              <a:spcAft>
                <a:spcPts val="600"/>
              </a:spcAft>
              <a:buFont typeface="Arial" panose="020B0604020202020204" pitchFamily="34" charset="0"/>
              <a:buChar char="•"/>
            </a:pPr>
            <a:r>
              <a:rPr lang="en-US" sz="1200" dirty="0">
                <a:solidFill>
                  <a:schemeClr val="bg2">
                    <a:lumMod val="75000"/>
                  </a:schemeClr>
                </a:solidFill>
              </a:rPr>
              <a:t>Entry-level loans are small dollar amounts and increase over time</a:t>
            </a:r>
          </a:p>
          <a:p>
            <a:pPr marL="285750" indent="-285750">
              <a:spcAft>
                <a:spcPts val="600"/>
              </a:spcAft>
              <a:buFont typeface="Arial" panose="020B0604020202020204" pitchFamily="34" charset="0"/>
              <a:buChar char="•"/>
            </a:pPr>
            <a:r>
              <a:rPr lang="en-US" sz="1200" dirty="0">
                <a:solidFill>
                  <a:schemeClr val="bg2">
                    <a:lumMod val="75000"/>
                  </a:schemeClr>
                </a:solidFill>
              </a:rPr>
              <a:t>Loan utilization focuses on income generating activities</a:t>
            </a:r>
          </a:p>
          <a:p>
            <a:pPr marL="285750" indent="-285750">
              <a:spcAft>
                <a:spcPts val="600"/>
              </a:spcAft>
              <a:buFont typeface="Arial" panose="020B0604020202020204" pitchFamily="34" charset="0"/>
              <a:buChar char="•"/>
            </a:pPr>
            <a:r>
              <a:rPr lang="en-US" sz="1200" dirty="0">
                <a:solidFill>
                  <a:schemeClr val="bg2">
                    <a:lumMod val="75000"/>
                  </a:schemeClr>
                </a:solidFill>
              </a:rPr>
              <a:t>Transactions take place in the field weekly; bi-weekly or monthly</a:t>
            </a:r>
            <a:endParaRPr lang="es-419" sz="1200">
              <a:solidFill>
                <a:schemeClr val="bg2">
                  <a:lumMod val="75000"/>
                </a:schemeClr>
              </a:solidFill>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Pictured: Renew Bhutan</a:t>
            </a:r>
          </a:p>
          <a:p>
            <a:pPr eaLnBrk="1" hangingPunct="1"/>
            <a:r>
              <a:rPr lang="en-US" sz="1200" b="0" i="0" kern="1200" dirty="0">
                <a:solidFill>
                  <a:schemeClr val="tx1"/>
                </a:solidFill>
                <a:effectLst/>
                <a:latin typeface="Arial" charset="0"/>
                <a:ea typeface="+mn-ea"/>
                <a:cs typeface="+mn-cs"/>
              </a:rPr>
              <a:t>RENEW MFI - Partner since 2015, WPF provided $300,000 in grant funds which helped establish the loan capital for four new branches.</a:t>
            </a:r>
          </a:p>
          <a:p>
            <a:pPr eaLnBrk="1" hangingPunct="1"/>
            <a:endParaRPr lang="en-US" altLang="en-US" sz="1200" b="0" i="0" kern="1200" dirty="0">
              <a:solidFill>
                <a:schemeClr val="tx1"/>
              </a:solidFill>
              <a:effectLst/>
              <a:latin typeface="Arial" charset="0"/>
              <a:ea typeface="+mn-ea"/>
              <a:cs typeface="+mn-cs"/>
            </a:endParaRPr>
          </a:p>
          <a:p>
            <a:r>
              <a:rPr lang="en-US" altLang="en-US" sz="1200" b="0" i="0" kern="1200" dirty="0">
                <a:solidFill>
                  <a:schemeClr val="tx1"/>
                </a:solidFill>
                <a:effectLst/>
                <a:latin typeface="Arial" charset="0"/>
                <a:ea typeface="+mn-ea"/>
                <a:cs typeface="+mn-cs"/>
              </a:rPr>
              <a:t>Other examples: </a:t>
            </a:r>
            <a:r>
              <a:rPr lang="en-GB" sz="1200" b="1" kern="1200" dirty="0">
                <a:solidFill>
                  <a:schemeClr val="tx1"/>
                </a:solidFill>
                <a:effectLst/>
                <a:latin typeface="Arial" charset="0"/>
                <a:ea typeface="+mn-ea"/>
                <a:cs typeface="+mn-cs"/>
              </a:rPr>
              <a:t> </a:t>
            </a:r>
            <a:endParaRPr lang="es-419" sz="1200" kern="1200">
              <a:solidFill>
                <a:schemeClr val="tx1"/>
              </a:solidFill>
              <a:effectLst/>
              <a:latin typeface="Arial" charset="0"/>
              <a:ea typeface="+mn-ea"/>
              <a:cs typeface="+mn-cs"/>
            </a:endParaRPr>
          </a:p>
          <a:p>
            <a:r>
              <a:rPr lang="en-GB" sz="1200" b="1" kern="1200" dirty="0">
                <a:solidFill>
                  <a:schemeClr val="tx1"/>
                </a:solidFill>
                <a:effectLst/>
                <a:latin typeface="Arial" charset="0"/>
                <a:ea typeface="+mn-ea"/>
                <a:cs typeface="+mn-cs"/>
              </a:rPr>
              <a:t>South Pacific Business Development (SPBD) in Fiji</a:t>
            </a:r>
          </a:p>
          <a:p>
            <a:r>
              <a:rPr lang="en-GB" sz="1200" b="1" kern="1200" dirty="0">
                <a:solidFill>
                  <a:schemeClr val="tx1"/>
                </a:solidFill>
                <a:effectLst/>
                <a:latin typeface="Arial" charset="0"/>
                <a:ea typeface="+mn-ea"/>
                <a:cs typeface="+mn-cs"/>
              </a:rPr>
              <a:t>Grameen in Costa Rica and U.S.</a:t>
            </a:r>
          </a:p>
          <a:p>
            <a:r>
              <a:rPr lang="en-GB" sz="1200" b="1" kern="1200" dirty="0">
                <a:solidFill>
                  <a:schemeClr val="tx1"/>
                </a:solidFill>
                <a:effectLst/>
                <a:latin typeface="Arial" charset="0"/>
                <a:ea typeface="+mn-ea"/>
                <a:cs typeface="+mn-cs"/>
              </a:rPr>
              <a:t>BRAC</a:t>
            </a:r>
            <a:endParaRPr lang="es-419" sz="1200" kern="1200">
              <a:solidFill>
                <a:schemeClr val="tx1"/>
              </a:solidFill>
              <a:effectLst/>
              <a:latin typeface="Arial" charset="0"/>
              <a:ea typeface="+mn-ea"/>
              <a:cs typeface="+mn-cs"/>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7773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9084B5-D3A2-41D5-AF8C-A74652FBDD10}" type="slidenum">
              <a:rPr lang="en-US" smtClean="0"/>
              <a:pPr eaLnBrk="1" hangingPunct="1"/>
              <a:t>6</a:t>
            </a:fld>
            <a:endParaRPr lang="en-US" dirty="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03681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9084B5-D3A2-41D5-AF8C-A74652FBDD10}" type="slidenum">
              <a:rPr lang="en-US" smtClean="0"/>
              <a:pPr eaLnBrk="1" hangingPunct="1"/>
              <a:t>7</a:t>
            </a:fld>
            <a:endParaRPr lang="en-US" dirty="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21563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9084B5-D3A2-41D5-AF8C-A74652FBDD10}" type="slidenum">
              <a:rPr lang="en-US" smtClean="0"/>
              <a:pPr eaLnBrk="1" hangingPunct="1"/>
              <a:t>8</a:t>
            </a:fld>
            <a:endParaRPr lang="en-US" dirty="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520577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6F3E01-9E43-4BAF-935D-96151DC9A142}" type="slidenum">
              <a:rPr lang="en-US" smtClean="0"/>
              <a:pPr eaLnBrk="1" hangingPunct="1"/>
              <a:t>10</a:t>
            </a:fld>
            <a:endParaRPr lang="en-US" dirty="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010903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835F4D8-789C-46FA-8617-07168D06A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7D8757-6438-4E88-BCE3-925042FDFE65}" type="slidenum">
              <a:rPr lang="en-US" altLang="en-US" smtClean="0"/>
              <a:pPr>
                <a:spcBef>
                  <a:spcPct val="0"/>
                </a:spcBef>
              </a:pPr>
              <a:t>11</a:t>
            </a:fld>
            <a:endParaRPr lang="en-US" altLang="en-US" dirty="0"/>
          </a:p>
        </p:txBody>
      </p:sp>
      <p:sp>
        <p:nvSpPr>
          <p:cNvPr id="4099" name="Rectangle 2">
            <a:extLst>
              <a:ext uri="{FF2B5EF4-FFF2-40B4-BE49-F238E27FC236}">
                <a16:creationId xmlns:a16="http://schemas.microsoft.com/office/drawing/2014/main" id="{FE753ACF-CF9B-4AD7-8976-66FB0CC28201}"/>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74F13880-5D24-48D7-B4F4-A9FBCDE202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28600" eaLnBrk="1" hangingPunct="1">
              <a:lnSpc>
                <a:spcPct val="90000"/>
              </a:lnSpc>
              <a:spcAft>
                <a:spcPts val="600"/>
              </a:spcAft>
              <a:buFont typeface="Arial" panose="020B0604020202020204" pitchFamily="34" charset="0"/>
              <a:buChar char="•"/>
            </a:pPr>
            <a:r>
              <a:rPr lang="en-US" sz="1200" kern="1200" dirty="0">
                <a:solidFill>
                  <a:schemeClr val="bg2">
                    <a:lumMod val="75000"/>
                  </a:schemeClr>
                </a:solidFill>
                <a:latin typeface="Arial" charset="0"/>
                <a:ea typeface="+mn-ea"/>
                <a:cs typeface="+mn-cs"/>
              </a:rPr>
              <a:t>Administered by early stage social enterprises</a:t>
            </a:r>
          </a:p>
          <a:p>
            <a:pPr marL="285750" indent="-228600" eaLnBrk="1" hangingPunct="1">
              <a:lnSpc>
                <a:spcPct val="90000"/>
              </a:lnSpc>
              <a:spcAft>
                <a:spcPts val="600"/>
              </a:spcAft>
              <a:buFont typeface="Arial" panose="020B0604020202020204" pitchFamily="34" charset="0"/>
              <a:buChar char="•"/>
            </a:pPr>
            <a:r>
              <a:rPr lang="en-US" sz="1200" kern="1200" dirty="0">
                <a:solidFill>
                  <a:schemeClr val="bg2">
                    <a:lumMod val="75000"/>
                  </a:schemeClr>
                </a:solidFill>
                <a:latin typeface="Arial" charset="0"/>
                <a:ea typeface="+mn-ea"/>
                <a:cs typeface="+mn-cs"/>
              </a:rPr>
              <a:t>Offers business assets on credit rather than cash loans or establishes micro-franchise type business</a:t>
            </a:r>
          </a:p>
          <a:p>
            <a:pPr marL="285750" indent="-228600" eaLnBrk="1" hangingPunct="1">
              <a:lnSpc>
                <a:spcPct val="90000"/>
              </a:lnSpc>
              <a:spcAft>
                <a:spcPts val="600"/>
              </a:spcAft>
              <a:buFont typeface="Arial" panose="020B0604020202020204" pitchFamily="34" charset="0"/>
              <a:buChar char="•"/>
            </a:pPr>
            <a:r>
              <a:rPr lang="en-US" sz="1200" kern="1200" dirty="0">
                <a:solidFill>
                  <a:schemeClr val="bg2">
                    <a:lumMod val="75000"/>
                  </a:schemeClr>
                </a:solidFill>
                <a:latin typeface="Arial" charset="0"/>
                <a:ea typeface="+mn-ea"/>
                <a:cs typeface="+mn-cs"/>
              </a:rPr>
              <a:t>Catalogue of products including clean cook stoves/ solar/ farming equipment</a:t>
            </a:r>
          </a:p>
          <a:p>
            <a:pPr marL="285750" indent="-228600" eaLnBrk="1" hangingPunct="1">
              <a:lnSpc>
                <a:spcPct val="90000"/>
              </a:lnSpc>
              <a:spcAft>
                <a:spcPts val="600"/>
              </a:spcAft>
              <a:buFont typeface="Arial" panose="020B0604020202020204" pitchFamily="34" charset="0"/>
              <a:buChar char="•"/>
            </a:pPr>
            <a:r>
              <a:rPr lang="en-US" sz="1200" kern="1200" dirty="0">
                <a:solidFill>
                  <a:schemeClr val="bg2">
                    <a:lumMod val="75000"/>
                  </a:schemeClr>
                </a:solidFill>
                <a:latin typeface="Arial" charset="0"/>
                <a:ea typeface="+mn-ea"/>
                <a:cs typeface="+mn-cs"/>
              </a:rPr>
              <a:t>Ex: “Business in a box” i.e. creating new replicable businesses that clients can launch and profit from</a:t>
            </a:r>
          </a:p>
          <a:p>
            <a:pPr marL="285750" indent="-228600" eaLnBrk="1" hangingPunct="1">
              <a:lnSpc>
                <a:spcPct val="90000"/>
              </a:lnSpc>
              <a:spcAft>
                <a:spcPts val="600"/>
              </a:spcAft>
              <a:buFont typeface="Arial" panose="020B0604020202020204" pitchFamily="34" charset="0"/>
              <a:buChar char="•"/>
            </a:pPr>
            <a:r>
              <a:rPr lang="en-US" sz="1200" kern="1200" dirty="0">
                <a:solidFill>
                  <a:schemeClr val="bg2">
                    <a:lumMod val="75000"/>
                  </a:schemeClr>
                </a:solidFill>
                <a:latin typeface="Arial" charset="0"/>
                <a:ea typeface="+mn-ea"/>
                <a:cs typeface="+mn-cs"/>
              </a:rPr>
              <a:t>Last-mile distribution of quality durable productive assets</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Pictured: Kenya: Bidhaa Sassa</a:t>
            </a:r>
          </a:p>
          <a:p>
            <a:pPr eaLnBrk="1" hangingPunct="1"/>
            <a:r>
              <a:rPr lang="en-US" sz="1200" b="0" i="0" kern="1200" dirty="0">
                <a:solidFill>
                  <a:schemeClr val="tx1"/>
                </a:solidFill>
                <a:effectLst/>
                <a:latin typeface="Arial" charset="0"/>
                <a:ea typeface="+mn-ea"/>
                <a:cs typeface="+mn-cs"/>
              </a:rPr>
              <a:t>Bidhaa Sasa sells, delivers, and finances beneficial products to low income populations in rural areas. Our team likes their client-centric approach to affordable credit, responsive customer service, and attention to internal systems.</a:t>
            </a:r>
          </a:p>
          <a:p>
            <a:pPr eaLnBrk="1" hangingPunct="1"/>
            <a:r>
              <a:rPr lang="en-US" sz="1200" b="0" i="0" kern="1200" dirty="0">
                <a:solidFill>
                  <a:schemeClr val="tx1"/>
                </a:solidFill>
                <a:effectLst/>
                <a:latin typeface="Arial" charset="0"/>
                <a:ea typeface="+mn-ea"/>
                <a:cs typeface="+mn-cs"/>
              </a:rPr>
              <a:t>All of their products are selected for their productive time and money savings benefits, and are priced under 10,000 Kenyan shillings, or roughly $100. They currently offer solar products, gas and efficient cookstoves, and maize drying tarps. And they are continuing to test new products to add to the mix.  Since they first launched in 2015, Bidhaa Sasa has sold a total of 12,000 products. WPF support will help Bidhaa Sasa reach 4920 new borrowers access these beneficial products.</a:t>
            </a:r>
          </a:p>
          <a:p>
            <a:pPr eaLnBrk="1" hangingPunct="1"/>
            <a:endParaRPr lang="en-US" altLang="en-US" sz="1200" b="0" i="0" kern="1200" dirty="0">
              <a:solidFill>
                <a:schemeClr val="tx1"/>
              </a:solidFill>
              <a:effectLst/>
              <a:latin typeface="Arial" charset="0"/>
              <a:ea typeface="+mn-ea"/>
              <a:cs typeface="+mn-cs"/>
            </a:endParaRPr>
          </a:p>
          <a:p>
            <a:pPr eaLnBrk="1" hangingPunct="1"/>
            <a:r>
              <a:rPr lang="en-US" altLang="en-US" sz="1200" b="0" i="0" kern="1200" dirty="0">
                <a:solidFill>
                  <a:schemeClr val="tx1"/>
                </a:solidFill>
                <a:effectLst/>
                <a:latin typeface="Arial" charset="0"/>
                <a:ea typeface="+mn-ea"/>
                <a:cs typeface="+mn-cs"/>
              </a:rPr>
              <a:t>Other examples: </a:t>
            </a:r>
            <a:r>
              <a:rPr lang="en-GB" sz="1200" b="1" kern="1200" dirty="0">
                <a:solidFill>
                  <a:schemeClr val="tx1"/>
                </a:solidFill>
                <a:effectLst/>
                <a:latin typeface="Arial" charset="0"/>
                <a:ea typeface="+mn-ea"/>
                <a:cs typeface="+mn-cs"/>
              </a:rPr>
              <a:t>Jiro-Ve Madagascar; Access to Energy Philippines</a:t>
            </a:r>
            <a:endParaRPr lang="en-US" altLang="en-US" dirty="0">
              <a:latin typeface="Arial" panose="020B0604020202020204" pitchFamily="34" charset="0"/>
            </a:endParaRPr>
          </a:p>
        </p:txBody>
      </p:sp>
    </p:spTree>
    <p:extLst>
      <p:ext uri="{BB962C8B-B14F-4D97-AF65-F5344CB8AC3E}">
        <p14:creationId xmlns:p14="http://schemas.microsoft.com/office/powerpoint/2010/main" val="372231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60B99A-48F8-4A0A-8AE4-C4A4368616F2}" type="slidenum">
              <a:rPr lang="en-US" smtClean="0"/>
              <a:pPr eaLnBrk="1" hangingPunct="1"/>
              <a:t>12</a:t>
            </a:fld>
            <a:endParaRPr lang="en-US" dirty="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02564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7C44BE-91DE-44CF-B7A7-EB361E49EE4D}" type="slidenum">
              <a:rPr lang="en-US" smtClean="0"/>
              <a:pPr eaLnBrk="1" hangingPunct="1"/>
              <a:t>13</a:t>
            </a:fld>
            <a:endParaRPr lang="en-US" dirty="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60559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2A72-052F-4B08-BA63-4D6AC7800A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E08CB3-BE69-47CC-88C6-C8D101220B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88B077-A526-4E69-AFCE-1D956706447F}"/>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5" name="Footer Placeholder 4">
            <a:extLst>
              <a:ext uri="{FF2B5EF4-FFF2-40B4-BE49-F238E27FC236}">
                <a16:creationId xmlns:a16="http://schemas.microsoft.com/office/drawing/2014/main" id="{C95EE20E-EBE2-4076-8ABF-A2AECDEE96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8087E5-CC85-4D0C-BE0F-44517DF1535B}"/>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170079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519B-F453-456C-A06F-8C8D632DE4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631591-7C13-4E5A-9C0E-8EBCC8456D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BD086-F8A6-4133-9E5D-D76FE27D3E40}"/>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5" name="Footer Placeholder 4">
            <a:extLst>
              <a:ext uri="{FF2B5EF4-FFF2-40B4-BE49-F238E27FC236}">
                <a16:creationId xmlns:a16="http://schemas.microsoft.com/office/drawing/2014/main" id="{1AB43AEA-CEFD-498E-A3F0-0BC8C81016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2E0092-5A0C-45B8-9BD7-5D51CC0B6A5C}"/>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238784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56DC68-5230-4832-8372-8139096D7F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4832B9-4C4D-4FFC-A773-2B231B786A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98FE3-AA0D-4943-942F-BCBB50EB5EEA}"/>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5" name="Footer Placeholder 4">
            <a:extLst>
              <a:ext uri="{FF2B5EF4-FFF2-40B4-BE49-F238E27FC236}">
                <a16:creationId xmlns:a16="http://schemas.microsoft.com/office/drawing/2014/main" id="{5D6111A0-4B68-481E-B2A3-53F2D52F13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807641-6C12-4D66-BA64-F954D3E6DA8B}"/>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89220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E8EC0-1917-479A-80A3-32B090326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611E39-2353-40E9-9D6B-61D755EDB1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9F2A5-6F1F-4C96-B138-C1351D9CD817}"/>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5" name="Footer Placeholder 4">
            <a:extLst>
              <a:ext uri="{FF2B5EF4-FFF2-40B4-BE49-F238E27FC236}">
                <a16:creationId xmlns:a16="http://schemas.microsoft.com/office/drawing/2014/main" id="{FE4DD54B-0A6A-44DA-8FE6-0D2FF782F3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E5ED82-448D-4894-B57E-464986FFA133}"/>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35689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7C0FF-C3A7-4C4A-B5D6-F84E8CF840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70A7C4-7B28-44EE-8615-494F0288C7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DBCD89-9FE9-4903-B6EE-30CD383C34DB}"/>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5" name="Footer Placeholder 4">
            <a:extLst>
              <a:ext uri="{FF2B5EF4-FFF2-40B4-BE49-F238E27FC236}">
                <a16:creationId xmlns:a16="http://schemas.microsoft.com/office/drawing/2014/main" id="{4A62C422-FD99-4639-96DC-0C4D1192ED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0E3C92-19E8-4148-B68A-6F907FF64DCA}"/>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4106432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4ED14-DBDD-4DE7-B3AD-6775F62B83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7BB84-C0E2-42F1-9E37-EF309BF9EA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CA5AFF-3B18-4623-9921-F1B046C21D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FEB6E1-BBD6-40AF-9F89-70AB26AE3E15}"/>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6" name="Footer Placeholder 5">
            <a:extLst>
              <a:ext uri="{FF2B5EF4-FFF2-40B4-BE49-F238E27FC236}">
                <a16:creationId xmlns:a16="http://schemas.microsoft.com/office/drawing/2014/main" id="{A8F30565-1CBF-407E-904E-190F8D9AC2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61EC7D-306E-4FAF-B4A9-1BABAE76A477}"/>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159195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B9F16-9214-4EF4-9AA5-5F5DC5DB00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A131A2-0F27-43E6-9441-84A26B2BC8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A6DC2-0C3D-440A-8E5D-A043C05799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93282-AC9F-458E-B3E7-79736E06C5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F775B7-72D1-4850-9666-49B7E84616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24ADCB-9D3B-4E18-B93B-B392D7BBDE43}"/>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8" name="Footer Placeholder 7">
            <a:extLst>
              <a:ext uri="{FF2B5EF4-FFF2-40B4-BE49-F238E27FC236}">
                <a16:creationId xmlns:a16="http://schemas.microsoft.com/office/drawing/2014/main" id="{2063FA91-1D87-4DAE-90AA-731221EEBF3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B94E3D4-5FCF-4FD0-AD00-3184B7DFB25F}"/>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1237841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4191-D586-40E5-8FA3-099D6CC4C4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47C750-EB06-411B-AF2E-D0F47B793E5A}"/>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4" name="Footer Placeholder 3">
            <a:extLst>
              <a:ext uri="{FF2B5EF4-FFF2-40B4-BE49-F238E27FC236}">
                <a16:creationId xmlns:a16="http://schemas.microsoft.com/office/drawing/2014/main" id="{F7D874BB-1EAA-4987-AFD9-DE11B7CA84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06BF851-72BC-4399-A938-B78C6ABD9F39}"/>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331240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71B9E-C6AF-45D0-B799-F715DA6D0D60}"/>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3" name="Footer Placeholder 2">
            <a:extLst>
              <a:ext uri="{FF2B5EF4-FFF2-40B4-BE49-F238E27FC236}">
                <a16:creationId xmlns:a16="http://schemas.microsoft.com/office/drawing/2014/main" id="{F4901405-178A-428E-90FA-CC2D332651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384B7CF-5F83-44B7-BA42-1042BC0E21BE}"/>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565335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9E93B-9F52-42F4-9E13-E60C592AA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1BA459-1BBA-440E-9C70-49F0B6B89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CCA809-8E6C-46C2-AC9D-91CECCBD05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9BC54E-335E-4FF6-B6C9-E78400C3C015}"/>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6" name="Footer Placeholder 5">
            <a:extLst>
              <a:ext uri="{FF2B5EF4-FFF2-40B4-BE49-F238E27FC236}">
                <a16:creationId xmlns:a16="http://schemas.microsoft.com/office/drawing/2014/main" id="{9DA0C513-8022-43CA-AADB-14C9B9AE2E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85D75F-65C6-4005-A3BF-4946D1F1F659}"/>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375127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633A-117D-4BFE-8866-85CC3895F5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F8E1A0-B71C-4FAA-A0E9-35EFE392B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533C292-CF2E-4479-A18C-EDCE258476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89EF19-162C-438E-97E6-51E8909F4F2B}"/>
              </a:ext>
            </a:extLst>
          </p:cNvPr>
          <p:cNvSpPr>
            <a:spLocks noGrp="1"/>
          </p:cNvSpPr>
          <p:nvPr>
            <p:ph type="dt" sz="half" idx="10"/>
          </p:nvPr>
        </p:nvSpPr>
        <p:spPr/>
        <p:txBody>
          <a:bodyPr/>
          <a:lstStyle/>
          <a:p>
            <a:fld id="{39F8E667-7890-41B8-B89E-85DF22CADF00}" type="datetimeFigureOut">
              <a:rPr lang="en-US" smtClean="0"/>
              <a:t>7/30/21</a:t>
            </a:fld>
            <a:endParaRPr lang="en-US" dirty="0"/>
          </a:p>
        </p:txBody>
      </p:sp>
      <p:sp>
        <p:nvSpPr>
          <p:cNvPr id="6" name="Footer Placeholder 5">
            <a:extLst>
              <a:ext uri="{FF2B5EF4-FFF2-40B4-BE49-F238E27FC236}">
                <a16:creationId xmlns:a16="http://schemas.microsoft.com/office/drawing/2014/main" id="{8969DB45-37BD-42F3-A388-D0314331BF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A0D83D-04AD-4E72-AD8C-D19B738A96A4}"/>
              </a:ext>
            </a:extLst>
          </p:cNvPr>
          <p:cNvSpPr>
            <a:spLocks noGrp="1"/>
          </p:cNvSpPr>
          <p:nvPr>
            <p:ph type="sldNum" sz="quarter" idx="12"/>
          </p:nvPr>
        </p:nvSpPr>
        <p:spPr/>
        <p:txBody>
          <a:bodyPr/>
          <a:lstStyle/>
          <a:p>
            <a:fld id="{333A9B00-85E3-4871-A2F4-824262C51FA0}" type="slidenum">
              <a:rPr lang="en-US" smtClean="0"/>
              <a:t>‹#›</a:t>
            </a:fld>
            <a:endParaRPr lang="en-US" dirty="0"/>
          </a:p>
        </p:txBody>
      </p:sp>
    </p:spTree>
    <p:extLst>
      <p:ext uri="{BB962C8B-B14F-4D97-AF65-F5344CB8AC3E}">
        <p14:creationId xmlns:p14="http://schemas.microsoft.com/office/powerpoint/2010/main" val="469796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580D3C-6290-450F-94AA-CEF9A4C13D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16343D-C343-46AE-AE0F-CEAE66CFFF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50143-FFBB-4463-8D4C-D7BE1A2DA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8E667-7890-41B8-B89E-85DF22CADF00}" type="datetimeFigureOut">
              <a:rPr lang="en-US" smtClean="0"/>
              <a:t>7/30/21</a:t>
            </a:fld>
            <a:endParaRPr lang="en-US" dirty="0"/>
          </a:p>
        </p:txBody>
      </p:sp>
      <p:sp>
        <p:nvSpPr>
          <p:cNvPr id="5" name="Footer Placeholder 4">
            <a:extLst>
              <a:ext uri="{FF2B5EF4-FFF2-40B4-BE49-F238E27FC236}">
                <a16:creationId xmlns:a16="http://schemas.microsoft.com/office/drawing/2014/main" id="{A2523D77-C3C0-4A40-A14F-C87D036998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7FD5077-41E7-462F-80AC-59677F7A0F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A9B00-85E3-4871-A2F4-824262C51FA0}" type="slidenum">
              <a:rPr lang="en-US" smtClean="0"/>
              <a:t>‹#›</a:t>
            </a:fld>
            <a:endParaRPr lang="en-US" dirty="0"/>
          </a:p>
        </p:txBody>
      </p:sp>
    </p:spTree>
    <p:extLst>
      <p:ext uri="{BB962C8B-B14F-4D97-AF65-F5344CB8AC3E}">
        <p14:creationId xmlns:p14="http://schemas.microsoft.com/office/powerpoint/2010/main" val="3691314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musoni.co.ke/" TargetMode="Externa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F3C5-609F-4255-98CA-FC1D2576B2BD}"/>
              </a:ext>
            </a:extLst>
          </p:cNvPr>
          <p:cNvSpPr>
            <a:spLocks noGrp="1"/>
          </p:cNvSpPr>
          <p:nvPr>
            <p:ph type="ctrTitle"/>
          </p:nvPr>
        </p:nvSpPr>
        <p:spPr>
          <a:xfrm>
            <a:off x="4426053" y="4416365"/>
            <a:ext cx="3587859" cy="897823"/>
          </a:xfrm>
          <a:solidFill>
            <a:srgbClr val="356466"/>
          </a:solidFill>
        </p:spPr>
        <p:txBody>
          <a:bodyPr>
            <a:normAutofit fontScale="90000"/>
          </a:bodyPr>
          <a:lstStyle/>
          <a:p>
            <a:r>
              <a:rPr lang="en-US" dirty="0">
                <a:solidFill>
                  <a:schemeClr val="bg1"/>
                </a:solidFill>
              </a:rPr>
              <a:t>KENYA</a:t>
            </a:r>
          </a:p>
        </p:txBody>
      </p:sp>
      <p:pic>
        <p:nvPicPr>
          <p:cNvPr id="1026" name="Picture 2">
            <a:extLst>
              <a:ext uri="{FF2B5EF4-FFF2-40B4-BE49-F238E27FC236}">
                <a16:creationId xmlns:a16="http://schemas.microsoft.com/office/drawing/2014/main" id="{7D7C0AC6-0051-4938-AB57-F9D60903C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617" y="1821709"/>
            <a:ext cx="8462761" cy="2146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8E4F0A-84DC-D945-B4E9-F90AB0307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28"/>
            <a:ext cx="12192000" cy="1381125"/>
          </a:xfrm>
          <a:prstGeom prst="rect">
            <a:avLst/>
          </a:prstGeom>
        </p:spPr>
      </p:pic>
    </p:spTree>
    <p:extLst>
      <p:ext uri="{BB962C8B-B14F-4D97-AF65-F5344CB8AC3E}">
        <p14:creationId xmlns:p14="http://schemas.microsoft.com/office/powerpoint/2010/main" val="132179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5410200" y="1524000"/>
            <a:ext cx="629102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007E00"/>
              </a:buClr>
            </a:pPr>
            <a:endParaRPr lang="en-US" sz="2000" b="1" dirty="0"/>
          </a:p>
          <a:p>
            <a:pPr marL="457200" indent="-457200">
              <a:lnSpc>
                <a:spcPct val="90000"/>
              </a:lnSpc>
              <a:spcBef>
                <a:spcPct val="20000"/>
              </a:spcBef>
              <a:buClr>
                <a:srgbClr val="007E00"/>
              </a:buClr>
              <a:buFont typeface="Wingdings" pitchFamily="2" charset="2"/>
              <a:buChar char="q"/>
            </a:pPr>
            <a:r>
              <a:rPr lang="en-US" sz="2000" b="1" dirty="0"/>
              <a:t>WFM Product:</a:t>
            </a:r>
            <a:r>
              <a:rPr lang="en-US" sz="2000" dirty="0"/>
              <a:t> Coffee</a:t>
            </a:r>
          </a:p>
          <a:p>
            <a:pPr>
              <a:lnSpc>
                <a:spcPct val="90000"/>
              </a:lnSpc>
              <a:spcBef>
                <a:spcPct val="20000"/>
              </a:spcBef>
              <a:buClr>
                <a:srgbClr val="007E00"/>
              </a:buClr>
            </a:pPr>
            <a:endParaRPr lang="en-US" sz="1000" dirty="0"/>
          </a:p>
          <a:p>
            <a:pPr marL="457200" indent="-457200">
              <a:lnSpc>
                <a:spcPct val="90000"/>
              </a:lnSpc>
              <a:spcBef>
                <a:spcPct val="20000"/>
              </a:spcBef>
              <a:buClr>
                <a:srgbClr val="007E00"/>
              </a:buClr>
              <a:buFont typeface="Wingdings" pitchFamily="2" charset="2"/>
              <a:buChar char="q"/>
            </a:pPr>
            <a:r>
              <a:rPr lang="en-US" sz="2000" b="1" dirty="0"/>
              <a:t>Region:</a:t>
            </a:r>
            <a:r>
              <a:rPr lang="en-US" sz="2000" dirty="0"/>
              <a:t> Kenya</a:t>
            </a:r>
          </a:p>
          <a:p>
            <a:pPr>
              <a:lnSpc>
                <a:spcPct val="90000"/>
              </a:lnSpc>
              <a:spcBef>
                <a:spcPct val="20000"/>
              </a:spcBef>
              <a:buClr>
                <a:srgbClr val="007E00"/>
              </a:buClr>
            </a:pPr>
            <a:endParaRPr lang="en-US" sz="1000" dirty="0"/>
          </a:p>
          <a:p>
            <a:pPr marL="457200" indent="-457200">
              <a:lnSpc>
                <a:spcPct val="90000"/>
              </a:lnSpc>
              <a:spcBef>
                <a:spcPct val="20000"/>
              </a:spcBef>
              <a:buClr>
                <a:srgbClr val="007E00"/>
              </a:buClr>
              <a:buFont typeface="Wingdings" pitchFamily="2" charset="2"/>
              <a:buChar char="q"/>
            </a:pPr>
            <a:r>
              <a:rPr lang="en-US" sz="2000" b="1" dirty="0"/>
              <a:t>Implementing Partner:</a:t>
            </a:r>
            <a:r>
              <a:rPr lang="en-US" sz="2000" dirty="0"/>
              <a:t> Bidhaa Sasa</a:t>
            </a:r>
          </a:p>
          <a:p>
            <a:pPr>
              <a:lnSpc>
                <a:spcPct val="90000"/>
              </a:lnSpc>
              <a:spcBef>
                <a:spcPct val="20000"/>
              </a:spcBef>
              <a:buClr>
                <a:srgbClr val="007E00"/>
              </a:buClr>
            </a:pPr>
            <a:endParaRPr lang="en-US" sz="1000" dirty="0"/>
          </a:p>
          <a:p>
            <a:pPr marL="457200" indent="-457200">
              <a:lnSpc>
                <a:spcPct val="90000"/>
              </a:lnSpc>
              <a:spcBef>
                <a:spcPct val="20000"/>
              </a:spcBef>
              <a:buClr>
                <a:srgbClr val="007E00"/>
              </a:buClr>
              <a:buFont typeface="Wingdings" pitchFamily="2" charset="2"/>
              <a:buChar char="q"/>
            </a:pPr>
            <a:r>
              <a:rPr lang="en-US" sz="2000" b="1" dirty="0"/>
              <a:t>Proposal:</a:t>
            </a:r>
            <a:r>
              <a:rPr lang="en-US" sz="2000" dirty="0"/>
              <a:t> $180,000, 4920 borrowers</a:t>
            </a:r>
          </a:p>
          <a:p>
            <a:pPr>
              <a:lnSpc>
                <a:spcPct val="90000"/>
              </a:lnSpc>
              <a:spcBef>
                <a:spcPct val="20000"/>
              </a:spcBef>
              <a:buClr>
                <a:srgbClr val="007E00"/>
              </a:buClr>
            </a:pPr>
            <a:endParaRPr lang="en-US" sz="1000" dirty="0"/>
          </a:p>
          <a:p>
            <a:pPr marL="457200" indent="-457200">
              <a:lnSpc>
                <a:spcPct val="90000"/>
              </a:lnSpc>
              <a:spcBef>
                <a:spcPct val="20000"/>
              </a:spcBef>
              <a:buClr>
                <a:srgbClr val="007E00"/>
              </a:buClr>
              <a:buFont typeface="Wingdings" pitchFamily="2" charset="2"/>
              <a:buChar char="q"/>
            </a:pPr>
            <a:r>
              <a:rPr lang="en-US" sz="2000" b="1" dirty="0"/>
              <a:t>Project Justification:</a:t>
            </a:r>
            <a:r>
              <a:rPr lang="en-US" sz="2000" dirty="0"/>
              <a:t> Bidhaa Sasa offers high quality assets to low-income populations in rural Kenya through Grameen style group lending. They offer competitive pricing, standalone asset loans, and year-round on demand delivery and repair, in a market where many of these services are not available. </a:t>
            </a: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7839" y="437555"/>
            <a:ext cx="137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6"/>
          <p:cNvSpPr txBox="1">
            <a:spLocks noChangeArrowheads="1"/>
          </p:cNvSpPr>
          <p:nvPr/>
        </p:nvSpPr>
        <p:spPr bwMode="auto">
          <a:xfrm>
            <a:off x="3048001" y="298848"/>
            <a:ext cx="761999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400" dirty="0">
                <a:solidFill>
                  <a:srgbClr val="FF0000"/>
                </a:solidFill>
                <a:latin typeface="Verdana" pitchFamily="34" charset="0"/>
              </a:rPr>
              <a:t>PROPOSAL: BIDHAA SASA</a:t>
            </a:r>
          </a:p>
        </p:txBody>
      </p:sp>
      <p:pic>
        <p:nvPicPr>
          <p:cNvPr id="2" name="Picture 1"/>
          <p:cNvPicPr>
            <a:picLocks noChangeAspect="1"/>
          </p:cNvPicPr>
          <p:nvPr/>
        </p:nvPicPr>
        <p:blipFill>
          <a:blip r:embed="rId4"/>
          <a:stretch>
            <a:fillRect/>
          </a:stretch>
        </p:blipFill>
        <p:spPr>
          <a:xfrm>
            <a:off x="760741" y="1524000"/>
            <a:ext cx="3826755" cy="4792275"/>
          </a:xfrm>
          <a:prstGeom prst="rect">
            <a:avLst/>
          </a:prstGeom>
        </p:spPr>
      </p:pic>
      <p:pic>
        <p:nvPicPr>
          <p:cNvPr id="4" name="Picture 3"/>
          <p:cNvPicPr>
            <a:picLocks noChangeAspect="1"/>
          </p:cNvPicPr>
          <p:nvPr/>
        </p:nvPicPr>
        <p:blipFill>
          <a:blip r:embed="rId5"/>
          <a:stretch>
            <a:fillRect/>
          </a:stretch>
        </p:blipFill>
        <p:spPr>
          <a:xfrm>
            <a:off x="3219189" y="5178975"/>
            <a:ext cx="2345991" cy="1412150"/>
          </a:xfrm>
          <a:prstGeom prst="rect">
            <a:avLst/>
          </a:prstGeom>
          <a:ln>
            <a:solidFill>
              <a:schemeClr val="tx1"/>
            </a:solidFill>
          </a:ln>
        </p:spPr>
      </p:pic>
      <p:sp>
        <p:nvSpPr>
          <p:cNvPr id="12" name="Rectangle 11">
            <a:extLst>
              <a:ext uri="{FF2B5EF4-FFF2-40B4-BE49-F238E27FC236}">
                <a16:creationId xmlns:a16="http://schemas.microsoft.com/office/drawing/2014/main" id="{B9A5F36A-458D-8F48-934F-1F8F36E2DE3C}"/>
              </a:ext>
            </a:extLst>
          </p:cNvPr>
          <p:cNvSpPr/>
          <p:nvPr/>
        </p:nvSpPr>
        <p:spPr>
          <a:xfrm>
            <a:off x="0" y="972950"/>
            <a:ext cx="12192000" cy="457998"/>
          </a:xfrm>
          <a:prstGeom prst="rect">
            <a:avLst/>
          </a:prstGeom>
          <a:solidFill>
            <a:srgbClr val="EC7D1E"/>
          </a:solidFill>
          <a:ln>
            <a:solidFill>
              <a:srgbClr val="EC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EMPOWERING INDIVIDUALS IN THE GLOBAL COMMUNITY THROUGH ENTREPRENEURSHIP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7B69C4C-CD3B-41F1-834B-83096A2A3CE4}"/>
              </a:ext>
            </a:extLst>
          </p:cNvPr>
          <p:cNvSpPr txBox="1"/>
          <p:nvPr/>
        </p:nvSpPr>
        <p:spPr>
          <a:xfrm>
            <a:off x="1255363" y="2954792"/>
            <a:ext cx="5703375" cy="2697711"/>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Offers business assets on credit rather than cash loans or establishes micro-franchise type business</a:t>
            </a:r>
          </a:p>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Catalogue of products including clean cook stoves/ solar/ farming equipment</a:t>
            </a:r>
          </a:p>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Ex: “Business in a box” i.e. creating new replicable businesses that clients can launch and profit from</a:t>
            </a:r>
          </a:p>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Last-mile distribution of quality durable productive assets</a:t>
            </a:r>
          </a:p>
        </p:txBody>
      </p:sp>
      <p:pic>
        <p:nvPicPr>
          <p:cNvPr id="6" name="Picture 5">
            <a:extLst>
              <a:ext uri="{FF2B5EF4-FFF2-40B4-BE49-F238E27FC236}">
                <a16:creationId xmlns:a16="http://schemas.microsoft.com/office/drawing/2014/main" id="{BF76299F-8733-4C16-874B-24A99E277FE4}"/>
              </a:ext>
            </a:extLst>
          </p:cNvPr>
          <p:cNvPicPr>
            <a:picLocks noChangeAspect="1"/>
          </p:cNvPicPr>
          <p:nvPr/>
        </p:nvPicPr>
        <p:blipFill rotWithShape="1">
          <a:blip r:embed="rId3">
            <a:extLst>
              <a:ext uri="{28A0092B-C50C-407E-A947-70E740481C1C}">
                <a14:useLocalDpi xmlns:a14="http://schemas.microsoft.com/office/drawing/2010/main" val="0"/>
              </a:ext>
            </a:extLst>
          </a:blip>
          <a:srcRect l="22227" r="32637"/>
          <a:stretch/>
        </p:blipFill>
        <p:spPr>
          <a:xfrm>
            <a:off x="7424489" y="495945"/>
            <a:ext cx="4786002" cy="636205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6" name="TextBox 15">
            <a:extLst>
              <a:ext uri="{FF2B5EF4-FFF2-40B4-BE49-F238E27FC236}">
                <a16:creationId xmlns:a16="http://schemas.microsoft.com/office/drawing/2014/main" id="{E8BB4977-A549-4AAF-A1B6-825F06823D86}"/>
              </a:ext>
            </a:extLst>
          </p:cNvPr>
          <p:cNvSpPr txBox="1"/>
          <p:nvPr/>
        </p:nvSpPr>
        <p:spPr>
          <a:xfrm>
            <a:off x="2173605" y="2484788"/>
            <a:ext cx="1958340" cy="369332"/>
          </a:xfrm>
          <a:prstGeom prst="rect">
            <a:avLst/>
          </a:prstGeom>
          <a:noFill/>
        </p:spPr>
        <p:txBody>
          <a:bodyPr wrap="square" rtlCol="0">
            <a:spAutoFit/>
          </a:bodyPr>
          <a:lstStyle/>
          <a:p>
            <a:pPr>
              <a:spcAft>
                <a:spcPts val="600"/>
              </a:spcAft>
            </a:pPr>
            <a:r>
              <a:rPr lang="en-US" b="1" dirty="0">
                <a:solidFill>
                  <a:srgbClr val="339933"/>
                </a:solidFill>
              </a:rPr>
              <a:t>Asset Finance</a:t>
            </a:r>
            <a:endParaRPr lang="es-419" b="1" dirty="0">
              <a:solidFill>
                <a:srgbClr val="339933"/>
              </a:solidFill>
            </a:endParaRPr>
          </a:p>
        </p:txBody>
      </p:sp>
      <p:pic>
        <p:nvPicPr>
          <p:cNvPr id="14" name="image1.png">
            <a:extLst>
              <a:ext uri="{FF2B5EF4-FFF2-40B4-BE49-F238E27FC236}">
                <a16:creationId xmlns:a16="http://schemas.microsoft.com/office/drawing/2014/main" id="{1528974F-B433-4671-BBB5-8BB79551629D}"/>
              </a:ext>
            </a:extLst>
          </p:cNvPr>
          <p:cNvPicPr>
            <a:picLocks noChangeAspect="1"/>
          </p:cNvPicPr>
          <p:nvPr/>
        </p:nvPicPr>
        <p:blipFill>
          <a:blip r:embed="rId4"/>
          <a:stretch>
            <a:fillRect/>
          </a:stretch>
        </p:blipFill>
        <p:spPr>
          <a:xfrm>
            <a:off x="0" y="1"/>
            <a:ext cx="12191998" cy="1514672"/>
          </a:xfrm>
          <a:prstGeom prst="rect">
            <a:avLst/>
          </a:prstGeom>
          <a:ln w="12700">
            <a:miter lim="400000"/>
          </a:ln>
        </p:spPr>
      </p:pic>
      <p:sp>
        <p:nvSpPr>
          <p:cNvPr id="18" name="Shape 161">
            <a:extLst>
              <a:ext uri="{FF2B5EF4-FFF2-40B4-BE49-F238E27FC236}">
                <a16:creationId xmlns:a16="http://schemas.microsoft.com/office/drawing/2014/main" id="{6E422D2B-D442-4E68-9992-C1DA741894E3}"/>
              </a:ext>
            </a:extLst>
          </p:cNvPr>
          <p:cNvSpPr/>
          <p:nvPr/>
        </p:nvSpPr>
        <p:spPr>
          <a:xfrm>
            <a:off x="0" y="1548177"/>
            <a:ext cx="12191999" cy="586163"/>
          </a:xfrm>
          <a:prstGeom prst="rect">
            <a:avLst/>
          </a:prstGeom>
          <a:solidFill>
            <a:srgbClr val="B75596"/>
          </a:solidFill>
          <a:ln w="6350">
            <a:solidFill>
              <a:schemeClr val="accent5"/>
            </a:solidFill>
            <a:miter/>
          </a:ln>
        </p:spPr>
        <p:txBody>
          <a:bodyPr lIns="45718" tIns="45718" rIns="45718" bIns="45718" anchor="ctr"/>
          <a:lstStyle/>
          <a:p>
            <a:pPr algn="ctr">
              <a:defRPr>
                <a:solidFill>
                  <a:srgbClr val="FFFFFF"/>
                </a:solidFill>
                <a:latin typeface="+mj-lt"/>
                <a:ea typeface="+mj-ea"/>
                <a:cs typeface="+mj-cs"/>
                <a:sym typeface="Calibri"/>
              </a:defRPr>
            </a:pPr>
            <a:r>
              <a:rPr lang="en-US" b="1" dirty="0"/>
              <a:t>WPF Supported Model 3</a:t>
            </a:r>
            <a:endParaRPr b="1" dirty="0"/>
          </a:p>
        </p:txBody>
      </p:sp>
      <p:pic>
        <p:nvPicPr>
          <p:cNvPr id="19" name="Picture 18" descr="ate energy loco">
            <a:extLst>
              <a:ext uri="{FF2B5EF4-FFF2-40B4-BE49-F238E27FC236}">
                <a16:creationId xmlns:a16="http://schemas.microsoft.com/office/drawing/2014/main" id="{FC70C7DD-F93B-43AA-A2F2-6DCB95283F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23" t="17332" r="17203" b="16730"/>
          <a:stretch/>
        </p:blipFill>
        <p:spPr bwMode="auto">
          <a:xfrm>
            <a:off x="2173605" y="5441430"/>
            <a:ext cx="885986" cy="878040"/>
          </a:xfrm>
          <a:prstGeom prst="rect">
            <a:avLst/>
          </a:prstGeom>
          <a:noFill/>
          <a:ln>
            <a:noFill/>
          </a:ln>
          <a:extLst>
            <a:ext uri="{53640926-AAD7-44D8-BBD7-CCE9431645EC}">
              <a14:shadowObscured xmlns:a14="http://schemas.microsoft.com/office/drawing/2010/main"/>
            </a:ext>
          </a:extLst>
        </p:spPr>
      </p:pic>
      <p:pic>
        <p:nvPicPr>
          <p:cNvPr id="20" name="Picture 19" descr="okE5W10CAWB_X670AdOBACaiU3002oAHNLfoRsfFTfA">
            <a:extLst>
              <a:ext uri="{FF2B5EF4-FFF2-40B4-BE49-F238E27FC236}">
                <a16:creationId xmlns:a16="http://schemas.microsoft.com/office/drawing/2014/main" id="{48C9BB9E-59ED-4355-BA98-F23A30B3539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9166" y="5620118"/>
            <a:ext cx="613954" cy="628232"/>
          </a:xfrm>
          <a:prstGeom prst="rect">
            <a:avLst/>
          </a:prstGeom>
          <a:noFill/>
          <a:ln>
            <a:noFill/>
          </a:ln>
        </p:spPr>
      </p:pic>
      <p:pic>
        <p:nvPicPr>
          <p:cNvPr id="22" name="Picture 21" descr="Image result for bidhaa sasa">
            <a:extLst>
              <a:ext uri="{FF2B5EF4-FFF2-40B4-BE49-F238E27FC236}">
                <a16:creationId xmlns:a16="http://schemas.microsoft.com/office/drawing/2014/main" id="{C46123DE-3451-40DA-B905-E6155C0D98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3667" y="5620118"/>
            <a:ext cx="1178279" cy="524727"/>
          </a:xfrm>
          <a:prstGeom prst="rect">
            <a:avLst/>
          </a:prstGeom>
          <a:noFill/>
          <a:ln>
            <a:noFill/>
          </a:ln>
        </p:spPr>
      </p:pic>
    </p:spTree>
    <p:extLst>
      <p:ext uri="{BB962C8B-B14F-4D97-AF65-F5344CB8AC3E}">
        <p14:creationId xmlns:p14="http://schemas.microsoft.com/office/powerpoint/2010/main" val="3363765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018225" y="2155858"/>
            <a:ext cx="6442129" cy="419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spcAft>
                <a:spcPts val="600"/>
              </a:spcAft>
              <a:buClr>
                <a:srgbClr val="007E00"/>
              </a:buClr>
              <a:buFont typeface="Wingdings" pitchFamily="2" charset="2"/>
              <a:buChar char="q"/>
            </a:pPr>
            <a:r>
              <a:rPr lang="en-US" sz="2000" dirty="0"/>
              <a:t>Bidhaa Sasa launched operations in Western Kenya in 2015.  </a:t>
            </a:r>
            <a:endParaRPr lang="en-US" sz="1000" dirty="0"/>
          </a:p>
          <a:p>
            <a:pPr marL="457200" indent="-457200">
              <a:lnSpc>
                <a:spcPct val="90000"/>
              </a:lnSpc>
              <a:spcBef>
                <a:spcPct val="20000"/>
              </a:spcBef>
              <a:spcAft>
                <a:spcPts val="600"/>
              </a:spcAft>
              <a:buClr>
                <a:srgbClr val="007E00"/>
              </a:buClr>
              <a:buFont typeface="Wingdings" pitchFamily="2" charset="2"/>
              <a:buChar char="q"/>
            </a:pPr>
            <a:r>
              <a:rPr lang="en-US" sz="2000" dirty="0"/>
              <a:t>They offer affordable, high-quality products to rural clients using Grameen style small group credit. </a:t>
            </a:r>
            <a:endParaRPr lang="en-US" sz="1000" dirty="0"/>
          </a:p>
          <a:p>
            <a:pPr marL="457200" indent="-457200">
              <a:lnSpc>
                <a:spcPct val="90000"/>
              </a:lnSpc>
              <a:spcBef>
                <a:spcPct val="20000"/>
              </a:spcBef>
              <a:spcAft>
                <a:spcPts val="600"/>
              </a:spcAft>
              <a:buClr>
                <a:srgbClr val="007E00"/>
              </a:buClr>
              <a:buFont typeface="Wingdings" pitchFamily="2" charset="2"/>
              <a:buChar char="q"/>
            </a:pPr>
            <a:r>
              <a:rPr lang="en-US" sz="2000" dirty="0"/>
              <a:t>Products are available on demand, year- round, and are all below $100.</a:t>
            </a:r>
            <a:endParaRPr lang="en-US" sz="1000" dirty="0"/>
          </a:p>
          <a:p>
            <a:pPr marL="457200" indent="-457200">
              <a:lnSpc>
                <a:spcPct val="90000"/>
              </a:lnSpc>
              <a:spcBef>
                <a:spcPct val="20000"/>
              </a:spcBef>
              <a:spcAft>
                <a:spcPts val="600"/>
              </a:spcAft>
              <a:buClr>
                <a:srgbClr val="007E00"/>
              </a:buClr>
              <a:buFont typeface="Wingdings" pitchFamily="2" charset="2"/>
              <a:buChar char="q"/>
            </a:pPr>
            <a:r>
              <a:rPr lang="en-US" sz="2000" dirty="0"/>
              <a:t>As of 5/31/2018, the company has sold almost 12,000 products on credit to farmers and other rural clients. </a:t>
            </a:r>
          </a:p>
          <a:p>
            <a:pPr marL="457200" indent="-457200">
              <a:lnSpc>
                <a:spcPct val="90000"/>
              </a:lnSpc>
              <a:spcBef>
                <a:spcPct val="20000"/>
              </a:spcBef>
              <a:spcAft>
                <a:spcPts val="600"/>
              </a:spcAft>
              <a:buClr>
                <a:srgbClr val="007E00"/>
              </a:buClr>
              <a:buFont typeface="Wingdings" pitchFamily="2" charset="2"/>
              <a:buChar char="q"/>
            </a:pPr>
            <a:r>
              <a:rPr lang="en-US" sz="2000" dirty="0"/>
              <a:t>Products are carefully selected for beneficial qualities, and include solar lamps and radios, and efficient cook stoves.</a:t>
            </a:r>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3013" y="383583"/>
            <a:ext cx="137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4562234" y="75599"/>
            <a:ext cx="54651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a:solidFill>
                  <a:srgbClr val="007E00"/>
                </a:solidFill>
                <a:latin typeface="Verdana" pitchFamily="34" charset="0"/>
              </a:rPr>
              <a:t>Potential Kenya G5 Project    About Bidhaa Sasa</a:t>
            </a:r>
          </a:p>
        </p:txBody>
      </p:sp>
      <p:pic>
        <p:nvPicPr>
          <p:cNvPr id="3" name="Picture 2"/>
          <p:cNvPicPr>
            <a:picLocks noChangeAspect="1"/>
          </p:cNvPicPr>
          <p:nvPr/>
        </p:nvPicPr>
        <p:blipFill>
          <a:blip r:embed="rId4"/>
          <a:stretch>
            <a:fillRect/>
          </a:stretch>
        </p:blipFill>
        <p:spPr>
          <a:xfrm>
            <a:off x="790413" y="1626019"/>
            <a:ext cx="3505199" cy="2524321"/>
          </a:xfrm>
          <a:prstGeom prst="rect">
            <a:avLst/>
          </a:prstGeom>
        </p:spPr>
      </p:pic>
      <p:pic>
        <p:nvPicPr>
          <p:cNvPr id="4" name="Picture 3"/>
          <p:cNvPicPr>
            <a:picLocks noChangeAspect="1"/>
          </p:cNvPicPr>
          <p:nvPr/>
        </p:nvPicPr>
        <p:blipFill>
          <a:blip r:embed="rId5"/>
          <a:stretch>
            <a:fillRect/>
          </a:stretch>
        </p:blipFill>
        <p:spPr>
          <a:xfrm>
            <a:off x="1133312" y="4251156"/>
            <a:ext cx="2819400" cy="2571180"/>
          </a:xfrm>
          <a:prstGeom prst="rect">
            <a:avLst/>
          </a:prstGeom>
        </p:spPr>
      </p:pic>
      <p:sp>
        <p:nvSpPr>
          <p:cNvPr id="9" name="Rectangle 8">
            <a:extLst>
              <a:ext uri="{FF2B5EF4-FFF2-40B4-BE49-F238E27FC236}">
                <a16:creationId xmlns:a16="http://schemas.microsoft.com/office/drawing/2014/main" id="{45E8DD8C-A207-F246-B573-7C244A988EBB}"/>
              </a:ext>
            </a:extLst>
          </p:cNvPr>
          <p:cNvSpPr/>
          <p:nvPr/>
        </p:nvSpPr>
        <p:spPr>
          <a:xfrm>
            <a:off x="0" y="1067205"/>
            <a:ext cx="12192000" cy="457998"/>
          </a:xfrm>
          <a:prstGeom prst="rect">
            <a:avLst/>
          </a:prstGeom>
          <a:solidFill>
            <a:srgbClr val="EC7D1E"/>
          </a:solidFill>
          <a:ln>
            <a:solidFill>
              <a:srgbClr val="EC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EMPOWERING INDIVIDUALS IN THE GLOBAL COMMUNITY THROUGH ENTREPRENEURSHIP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563" y="400093"/>
            <a:ext cx="137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4252268" y="92109"/>
            <a:ext cx="55271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a:solidFill>
                  <a:srgbClr val="007E00"/>
                </a:solidFill>
                <a:latin typeface="Verdana" pitchFamily="34" charset="0"/>
              </a:rPr>
              <a:t>Potential Kenya G5 Project    Bidhaa Sasa Success Factors</a:t>
            </a:r>
          </a:p>
        </p:txBody>
      </p:sp>
      <p:graphicFrame>
        <p:nvGraphicFramePr>
          <p:cNvPr id="5" name="Table 4"/>
          <p:cNvGraphicFramePr>
            <a:graphicFrameLocks noGrp="1"/>
          </p:cNvGraphicFramePr>
          <p:nvPr>
            <p:extLst>
              <p:ext uri="{D42A27DB-BD31-4B8C-83A1-F6EECF244321}">
                <p14:modId xmlns:p14="http://schemas.microsoft.com/office/powerpoint/2010/main" val="3696994564"/>
              </p:ext>
            </p:extLst>
          </p:nvPr>
        </p:nvGraphicFramePr>
        <p:xfrm>
          <a:off x="1981116" y="1862376"/>
          <a:ext cx="8220807" cy="4709875"/>
        </p:xfrm>
        <a:graphic>
          <a:graphicData uri="http://schemas.openxmlformats.org/drawingml/2006/table">
            <a:tbl>
              <a:tblPr firstRow="1" firstCol="1" bandRow="1"/>
              <a:tblGrid>
                <a:gridCol w="1752685">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gridCol w="2124722">
                  <a:extLst>
                    <a:ext uri="{9D8B030D-6E8A-4147-A177-3AD203B41FA5}">
                      <a16:colId xmlns:a16="http://schemas.microsoft.com/office/drawing/2014/main" val="20002"/>
                    </a:ext>
                  </a:extLst>
                </a:gridCol>
              </a:tblGrid>
              <a:tr h="1229741">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Meet projections for scale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Bidhaa Sasa hopes to more than double their borrower base every year for the first two years of the project. Their ability to scale is key to sustainability of their model, which focuses on low ticket items and high touch service.</a:t>
                      </a:r>
                      <a:r>
                        <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Baseline: 4,218 (active borrowers, global)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Y1: 11,399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Y2: 27,223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Y3: 34,778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8200">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Improve and maintain portfolio quality and reduce PAR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Bidhaa Sasa’s current PAR of 9.4% is lower than other asset finance partners in the WPF Africa portfolio, but still higher than their internal target of 7%. BD continues to train staff and fine tune their model to improve repayment rates</a:t>
                      </a: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Baseline: PAR&gt;30 = 9.4%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Y1: 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Y2: 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Y3: 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6800">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Standardize implementation of policies and processes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Some of the loan approval procedures were not standardized across different staff and branches. Such differences can cause portfolio quality problems which may be amplified as operations scale up. BS is aware of these inconsistencies and has actively worked with staff through refresher trainings to strengthen compliance.</a:t>
                      </a: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Based on annual field visit observations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9219">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Improve delivery logistics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Currently Bidhaa Sasa relies on a third party logistics company for field deliveries, but the service is often inconsistent. As Bidhaa Sasa grows they are hoping to build out their internal logistics capacity. </a:t>
                      </a: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Based on annual field visit observations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2AA743AD-5608-AB4D-86CB-718018E3F22B}"/>
              </a:ext>
            </a:extLst>
          </p:cNvPr>
          <p:cNvSpPr/>
          <p:nvPr/>
        </p:nvSpPr>
        <p:spPr>
          <a:xfrm>
            <a:off x="0" y="1098201"/>
            <a:ext cx="12192000" cy="457998"/>
          </a:xfrm>
          <a:prstGeom prst="rect">
            <a:avLst/>
          </a:prstGeom>
          <a:solidFill>
            <a:srgbClr val="EC7D1E"/>
          </a:solidFill>
          <a:ln>
            <a:solidFill>
              <a:srgbClr val="EC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EMPOWERING INDIVIDUALS IN THE GLOBAL COMMUNITY THROUGH ENTREPRENEURSHIP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666A50-470C-4012-92F1-6C88EDB42316}"/>
              </a:ext>
            </a:extLst>
          </p:cNvPr>
          <p:cNvSpPr>
            <a:spLocks noGrp="1"/>
          </p:cNvSpPr>
          <p:nvPr>
            <p:ph type="title"/>
          </p:nvPr>
        </p:nvSpPr>
        <p:spPr>
          <a:xfrm>
            <a:off x="838200" y="1883139"/>
            <a:ext cx="10515600" cy="3091722"/>
          </a:xfrm>
          <a:ln w="28575">
            <a:solidFill>
              <a:srgbClr val="EC7D1E"/>
            </a:solidFill>
          </a:ln>
        </p:spPr>
        <p:txBody>
          <a:bodyPr>
            <a:normAutofit/>
          </a:bodyPr>
          <a:lstStyle/>
          <a:p>
            <a:pPr algn="ctr"/>
            <a:r>
              <a:rPr lang="en-US" sz="2800" b="1" dirty="0">
                <a:solidFill>
                  <a:srgbClr val="EC7D1E"/>
                </a:solidFill>
              </a:rPr>
              <a:t>WPF Kenya Partner:</a:t>
            </a:r>
            <a:br>
              <a:rPr lang="en-US" b="1" dirty="0">
                <a:solidFill>
                  <a:srgbClr val="EC7D1E"/>
                </a:solidFill>
              </a:rPr>
            </a:br>
            <a:r>
              <a:rPr lang="en-US" b="1" dirty="0">
                <a:solidFill>
                  <a:srgbClr val="EC7D1E"/>
                </a:solidFill>
              </a:rPr>
              <a:t>THE BOMA PROJECT</a:t>
            </a:r>
            <a:br>
              <a:rPr lang="en-US" b="1" dirty="0">
                <a:solidFill>
                  <a:srgbClr val="EC7D1E"/>
                </a:solidFill>
              </a:rPr>
            </a:br>
            <a:br>
              <a:rPr lang="en-US" sz="3200" b="1" dirty="0">
                <a:solidFill>
                  <a:srgbClr val="EC7D1E"/>
                </a:solidFill>
              </a:rPr>
            </a:br>
            <a:r>
              <a:rPr lang="en-US" sz="2800" b="1" dirty="0">
                <a:solidFill>
                  <a:srgbClr val="EC7D1E"/>
                </a:solidFill>
              </a:rPr>
              <a:t>Type of microfinance:</a:t>
            </a:r>
            <a:br>
              <a:rPr lang="en-US" sz="3200" b="1" dirty="0">
                <a:solidFill>
                  <a:srgbClr val="EC7D1E"/>
                </a:solidFill>
              </a:rPr>
            </a:br>
            <a:r>
              <a:rPr lang="en-US" sz="3200" b="1" dirty="0">
                <a:solidFill>
                  <a:srgbClr val="EC7D1E"/>
                </a:solidFill>
              </a:rPr>
              <a:t>ULTRA POOR GRADUATION MODEL</a:t>
            </a:r>
          </a:p>
        </p:txBody>
      </p:sp>
    </p:spTree>
    <p:extLst>
      <p:ext uri="{BB962C8B-B14F-4D97-AF65-F5344CB8AC3E}">
        <p14:creationId xmlns:p14="http://schemas.microsoft.com/office/powerpoint/2010/main" val="501312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F72CAE7-BCC0-454A-AE0F-D4469A1960E3}"/>
              </a:ext>
            </a:extLst>
          </p:cNvPr>
          <p:cNvSpPr>
            <a:spLocks noChangeArrowheads="1"/>
          </p:cNvSpPr>
          <p:nvPr/>
        </p:nvSpPr>
        <p:spPr bwMode="auto">
          <a:xfrm>
            <a:off x="4969697" y="2453076"/>
            <a:ext cx="7104681" cy="411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Clr>
                <a:srgbClr val="007E00"/>
              </a:buClr>
              <a:buFont typeface="Wingdings" panose="05000000000000000000" pitchFamily="2" charset="2"/>
              <a:buChar char="q"/>
            </a:pPr>
            <a:r>
              <a:rPr lang="en-US" altLang="en-US" sz="1600" b="1" dirty="0">
                <a:latin typeface="+mn-lt"/>
                <a:cs typeface="Calibri" panose="020F0502020204030204" pitchFamily="34" charset="0"/>
              </a:rPr>
              <a:t>WFM Product:</a:t>
            </a:r>
            <a:r>
              <a:rPr lang="en-US" altLang="en-US" sz="1600" dirty="0">
                <a:latin typeface="+mn-lt"/>
                <a:cs typeface="Calibri" panose="020F0502020204030204" pitchFamily="34" charset="0"/>
              </a:rPr>
              <a:t> </a:t>
            </a:r>
            <a:r>
              <a:rPr lang="en-US" sz="1600" dirty="0">
                <a:latin typeface="+mn-lt"/>
                <a:cs typeface="Calibri" panose="020F0502020204030204" pitchFamily="34" charset="0"/>
              </a:rPr>
              <a:t>Coffee</a:t>
            </a:r>
            <a:endParaRPr lang="en-US" altLang="en-US" sz="1600" dirty="0">
              <a:latin typeface="+mn-lt"/>
              <a:cs typeface="Calibri" panose="020F0502020204030204" pitchFamily="34" charset="0"/>
            </a:endParaRPr>
          </a:p>
          <a:p>
            <a:pPr eaLnBrk="1" hangingPunct="1">
              <a:lnSpc>
                <a:spcPct val="90000"/>
              </a:lnSpc>
              <a:buClr>
                <a:srgbClr val="007E00"/>
              </a:buClr>
              <a:buFontTx/>
              <a:buNone/>
            </a:pPr>
            <a:endParaRPr lang="en-US" altLang="en-US" sz="800" dirty="0">
              <a:latin typeface="+mn-lt"/>
              <a:cs typeface="Calibri" panose="020F0502020204030204" pitchFamily="34" charset="0"/>
            </a:endParaRPr>
          </a:p>
          <a:p>
            <a:pPr eaLnBrk="1" hangingPunct="1">
              <a:lnSpc>
                <a:spcPct val="90000"/>
              </a:lnSpc>
              <a:buClr>
                <a:srgbClr val="007E00"/>
              </a:buClr>
              <a:buFont typeface="Wingdings" panose="05000000000000000000" pitchFamily="2" charset="2"/>
              <a:buChar char="q"/>
            </a:pPr>
            <a:r>
              <a:rPr lang="en-US" altLang="en-US" sz="1600" b="1" dirty="0">
                <a:latin typeface="+mn-lt"/>
                <a:cs typeface="Calibri" panose="020F0502020204030204" pitchFamily="34" charset="0"/>
              </a:rPr>
              <a:t>Regions: </a:t>
            </a:r>
            <a:r>
              <a:rPr lang="en-US" altLang="en-US" sz="1600" dirty="0">
                <a:latin typeface="+mn-lt"/>
                <a:cs typeface="Calibri" panose="020F0502020204030204" pitchFamily="34" charset="0"/>
              </a:rPr>
              <a:t>Samburu and Turkana</a:t>
            </a:r>
            <a:endParaRPr lang="en-PH" altLang="en-US" sz="1600" dirty="0">
              <a:latin typeface="+mn-lt"/>
              <a:cs typeface="Calibri" panose="020F0502020204030204" pitchFamily="34" charset="0"/>
            </a:endParaRPr>
          </a:p>
          <a:p>
            <a:pPr eaLnBrk="1" hangingPunct="1">
              <a:lnSpc>
                <a:spcPct val="90000"/>
              </a:lnSpc>
              <a:buClr>
                <a:srgbClr val="007E00"/>
              </a:buClr>
              <a:buFontTx/>
              <a:buNone/>
            </a:pPr>
            <a:endParaRPr lang="en-US" altLang="en-US" sz="800" b="1" dirty="0">
              <a:latin typeface="+mn-lt"/>
              <a:cs typeface="Calibri" panose="020F0502020204030204" pitchFamily="34" charset="0"/>
            </a:endParaRPr>
          </a:p>
          <a:p>
            <a:pPr eaLnBrk="1" hangingPunct="1">
              <a:lnSpc>
                <a:spcPct val="90000"/>
              </a:lnSpc>
              <a:buClr>
                <a:srgbClr val="007E00"/>
              </a:buClr>
              <a:buFont typeface="Wingdings" panose="05000000000000000000" pitchFamily="2" charset="2"/>
              <a:buChar char="q"/>
            </a:pPr>
            <a:r>
              <a:rPr lang="en-US" altLang="en-US" sz="1600" b="1" dirty="0">
                <a:latin typeface="+mn-lt"/>
                <a:cs typeface="Calibri" panose="020F0502020204030204" pitchFamily="34" charset="0"/>
              </a:rPr>
              <a:t>Implementing Partner: </a:t>
            </a:r>
            <a:r>
              <a:rPr lang="en-US" altLang="en-US" sz="1600" dirty="0">
                <a:latin typeface="+mn-lt"/>
                <a:cs typeface="Calibri" panose="020F0502020204030204" pitchFamily="34" charset="0"/>
              </a:rPr>
              <a:t>The BOMA Project</a:t>
            </a:r>
          </a:p>
          <a:p>
            <a:pPr eaLnBrk="1" hangingPunct="1">
              <a:lnSpc>
                <a:spcPct val="90000"/>
              </a:lnSpc>
              <a:buClr>
                <a:srgbClr val="007E00"/>
              </a:buClr>
              <a:buFontTx/>
              <a:buNone/>
            </a:pPr>
            <a:r>
              <a:rPr lang="en-US" altLang="en-US" sz="1600" dirty="0">
                <a:latin typeface="+mn-lt"/>
                <a:cs typeface="Calibri" panose="020F0502020204030204" pitchFamily="34" charset="0"/>
              </a:rPr>
              <a:t> </a:t>
            </a:r>
            <a:endParaRPr lang="en-US" altLang="en-US" sz="1600" b="1" dirty="0">
              <a:latin typeface="+mn-lt"/>
              <a:cs typeface="Calibri" panose="020F0502020204030204" pitchFamily="34" charset="0"/>
            </a:endParaRPr>
          </a:p>
          <a:p>
            <a:pPr eaLnBrk="1" hangingPunct="1">
              <a:lnSpc>
                <a:spcPct val="90000"/>
              </a:lnSpc>
              <a:buClr>
                <a:srgbClr val="007E00"/>
              </a:buClr>
              <a:buFont typeface="Wingdings" panose="05000000000000000000" pitchFamily="2" charset="2"/>
              <a:buChar char="q"/>
            </a:pPr>
            <a:r>
              <a:rPr lang="en-US" altLang="en-US" sz="1600" b="1" dirty="0">
                <a:latin typeface="+mn-lt"/>
                <a:cs typeface="Calibri" panose="020F0502020204030204" pitchFamily="34" charset="0"/>
              </a:rPr>
              <a:t>Proposal: </a:t>
            </a:r>
            <a:r>
              <a:rPr lang="en-US" sz="1600" dirty="0">
                <a:latin typeface="+mn-lt"/>
                <a:ea typeface="Calibri" panose="020F0502020204030204" pitchFamily="34" charset="0"/>
              </a:rPr>
              <a:t>$427,695 </a:t>
            </a:r>
            <a:r>
              <a:rPr lang="en-US" sz="1600" dirty="0">
                <a:latin typeface="+mn-lt"/>
                <a:ea typeface="Calibri" panose="020F0502020204030204" pitchFamily="34" charset="0"/>
                <a:cs typeface="Calibri" panose="020F0502020204030204" pitchFamily="34" charset="0"/>
              </a:rPr>
              <a:t>three-year grant to provide business start-up assets for </a:t>
            </a:r>
            <a:r>
              <a:rPr lang="en-US" sz="1600" dirty="0">
                <a:latin typeface="+mn-lt"/>
                <a:ea typeface="Calibri" panose="020F0502020204030204" pitchFamily="34" charset="0"/>
              </a:rPr>
              <a:t>3915 graduation program participants</a:t>
            </a:r>
          </a:p>
          <a:p>
            <a:pPr eaLnBrk="1" hangingPunct="1">
              <a:lnSpc>
                <a:spcPct val="90000"/>
              </a:lnSpc>
              <a:buClr>
                <a:srgbClr val="007E00"/>
              </a:buClr>
              <a:buFont typeface="Wingdings" panose="05000000000000000000" pitchFamily="2" charset="2"/>
              <a:buChar char="q"/>
            </a:pPr>
            <a:endParaRPr lang="en-US" altLang="en-US" sz="800" dirty="0">
              <a:solidFill>
                <a:srgbClr val="FF0000"/>
              </a:solidFill>
              <a:latin typeface="+mn-lt"/>
              <a:cs typeface="Calibri" panose="020F0502020204030204" pitchFamily="34" charset="0"/>
            </a:endParaRPr>
          </a:p>
          <a:p>
            <a:pPr eaLnBrk="1" hangingPunct="1">
              <a:lnSpc>
                <a:spcPct val="90000"/>
              </a:lnSpc>
              <a:buClr>
                <a:srgbClr val="007E00"/>
              </a:buClr>
              <a:buFont typeface="Wingdings" panose="05000000000000000000" pitchFamily="2" charset="2"/>
              <a:buChar char="q"/>
            </a:pPr>
            <a:r>
              <a:rPr lang="en-US" altLang="en-US" sz="1600" b="1" dirty="0">
                <a:latin typeface="+mn-lt"/>
                <a:cs typeface="Calibri" panose="020F0502020204030204" pitchFamily="34" charset="0"/>
              </a:rPr>
              <a:t>Project Justification: </a:t>
            </a:r>
            <a:r>
              <a:rPr lang="en-US" sz="1600" dirty="0">
                <a:latin typeface="+mn-lt"/>
              </a:rPr>
              <a:t>This will be WPF’s second project with BOMA. We will support entrepreneurs in Samburu and Turkana, two of the poorest counties in the country. In Samburu, our support will contribute to climate change resilience adaptations of BOMA’s core program.</a:t>
            </a:r>
            <a:br>
              <a:rPr lang="en-US" sz="1600" dirty="0">
                <a:latin typeface="+mn-lt"/>
              </a:rPr>
            </a:br>
            <a:br>
              <a:rPr lang="en-US" sz="1600" dirty="0">
                <a:latin typeface="+mn-lt"/>
              </a:rPr>
            </a:br>
            <a:r>
              <a:rPr lang="en-US" sz="1600" dirty="0">
                <a:latin typeface="+mn-lt"/>
              </a:rPr>
              <a:t>BOMA works in the dryland communities in Kenya which have very low access to market and services. All participants are women who earn less than $1.90 a day before they join. BOMA has a strong track record in helping entrepreneurs start and sustain businesses</a:t>
            </a:r>
            <a:r>
              <a:rPr lang="en-US" sz="1200" dirty="0">
                <a:latin typeface="+mn-lt"/>
              </a:rPr>
              <a:t>. </a:t>
            </a:r>
            <a:endParaRPr lang="en-US" altLang="en-US" sz="1200" dirty="0">
              <a:latin typeface="+mn-lt"/>
              <a:cs typeface="Calibri" panose="020F0502020204030204" pitchFamily="34" charset="0"/>
            </a:endParaRPr>
          </a:p>
        </p:txBody>
      </p:sp>
      <p:pic>
        <p:nvPicPr>
          <p:cNvPr id="15" name="image1.png">
            <a:extLst>
              <a:ext uri="{FF2B5EF4-FFF2-40B4-BE49-F238E27FC236}">
                <a16:creationId xmlns:a16="http://schemas.microsoft.com/office/drawing/2014/main" id="{EAE15129-3414-491B-8256-38E136EC9D90}"/>
              </a:ext>
            </a:extLst>
          </p:cNvPr>
          <p:cNvPicPr>
            <a:picLocks noChangeAspect="1"/>
          </p:cNvPicPr>
          <p:nvPr/>
        </p:nvPicPr>
        <p:blipFill>
          <a:blip r:embed="rId3"/>
          <a:stretch>
            <a:fillRect/>
          </a:stretch>
        </p:blipFill>
        <p:spPr>
          <a:xfrm>
            <a:off x="0" y="8485"/>
            <a:ext cx="12180317" cy="1513221"/>
          </a:xfrm>
          <a:prstGeom prst="rect">
            <a:avLst/>
          </a:prstGeom>
          <a:ln w="12700">
            <a:miter lim="400000"/>
          </a:ln>
        </p:spPr>
      </p:pic>
      <p:sp>
        <p:nvSpPr>
          <p:cNvPr id="14" name="Shape 161">
            <a:extLst>
              <a:ext uri="{FF2B5EF4-FFF2-40B4-BE49-F238E27FC236}">
                <a16:creationId xmlns:a16="http://schemas.microsoft.com/office/drawing/2014/main" id="{16BE3ECB-D466-49FF-B3EB-A9263B38B4BE}"/>
              </a:ext>
            </a:extLst>
          </p:cNvPr>
          <p:cNvSpPr/>
          <p:nvPr/>
        </p:nvSpPr>
        <p:spPr>
          <a:xfrm>
            <a:off x="0" y="1524360"/>
            <a:ext cx="12191999" cy="531697"/>
          </a:xfrm>
          <a:prstGeom prst="rect">
            <a:avLst/>
          </a:prstGeom>
          <a:solidFill>
            <a:srgbClr val="B75596"/>
          </a:solidFill>
          <a:ln w="6350">
            <a:solidFill>
              <a:schemeClr val="accent5"/>
            </a:solidFill>
            <a:miter/>
          </a:ln>
        </p:spPr>
        <p:txBody>
          <a:bodyPr lIns="45718" tIns="45718" rIns="45718" bIns="45718" anchor="ctr"/>
          <a:lstStyle/>
          <a:p>
            <a:pPr algn="ctr">
              <a:defRPr>
                <a:solidFill>
                  <a:srgbClr val="FFFFFF"/>
                </a:solidFill>
                <a:latin typeface="+mj-lt"/>
                <a:ea typeface="+mj-ea"/>
                <a:cs typeface="+mj-cs"/>
                <a:sym typeface="Calibri"/>
              </a:defRPr>
            </a:pPr>
            <a:r>
              <a:rPr lang="en-US" sz="2000" b="1" dirty="0">
                <a:latin typeface="Calibri" panose="020F0502020204030204" pitchFamily="34" charset="0"/>
                <a:cs typeface="Calibri" panose="020F0502020204030204" pitchFamily="34" charset="0"/>
              </a:rPr>
              <a:t>PROPOSAL: BOMA</a:t>
            </a:r>
            <a:endParaRPr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D83B173-9F91-4E04-A47B-572680208682}"/>
              </a:ext>
            </a:extLst>
          </p:cNvPr>
          <p:cNvPicPr>
            <a:picLocks noChangeAspect="1"/>
          </p:cNvPicPr>
          <p:nvPr/>
        </p:nvPicPr>
        <p:blipFill>
          <a:blip r:embed="rId4"/>
          <a:stretch>
            <a:fillRect/>
          </a:stretch>
        </p:blipFill>
        <p:spPr>
          <a:xfrm>
            <a:off x="534389" y="2185802"/>
            <a:ext cx="4029541" cy="46178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625E0B-E023-40A8-AD3E-A09DE38FF941}"/>
              </a:ext>
            </a:extLst>
          </p:cNvPr>
          <p:cNvSpPr txBox="1"/>
          <p:nvPr/>
        </p:nvSpPr>
        <p:spPr>
          <a:xfrm>
            <a:off x="6828194" y="6206657"/>
            <a:ext cx="3524491" cy="369332"/>
          </a:xfrm>
          <a:prstGeom prst="rect">
            <a:avLst/>
          </a:prstGeom>
          <a:noFill/>
        </p:spPr>
        <p:txBody>
          <a:bodyPr wrap="none" rtlCol="0">
            <a:spAutoFit/>
          </a:bodyPr>
          <a:lstStyle/>
          <a:p>
            <a:r>
              <a:rPr lang="en-US" dirty="0"/>
              <a:t>Website: </a:t>
            </a:r>
            <a:r>
              <a:rPr lang="en-US" altLang="en-US" b="1" dirty="0"/>
              <a:t>https://bomaproject.org/</a:t>
            </a:r>
          </a:p>
        </p:txBody>
      </p:sp>
      <p:sp>
        <p:nvSpPr>
          <p:cNvPr id="5" name="TextBox 4">
            <a:extLst>
              <a:ext uri="{FF2B5EF4-FFF2-40B4-BE49-F238E27FC236}">
                <a16:creationId xmlns:a16="http://schemas.microsoft.com/office/drawing/2014/main" id="{809DB926-6BE7-4BEB-AECF-FCC8A5CF891C}"/>
              </a:ext>
            </a:extLst>
          </p:cNvPr>
          <p:cNvSpPr txBox="1"/>
          <p:nvPr/>
        </p:nvSpPr>
        <p:spPr>
          <a:xfrm>
            <a:off x="2280152" y="2784023"/>
            <a:ext cx="7620012" cy="1338828"/>
          </a:xfrm>
          <a:prstGeom prst="rect">
            <a:avLst/>
          </a:prstGeom>
          <a:noFill/>
        </p:spPr>
        <p:txBody>
          <a:bodyPr wrap="square" rtlCol="0">
            <a:spAutoFit/>
          </a:bodyPr>
          <a:lstStyle/>
          <a:p>
            <a:pPr>
              <a:lnSpc>
                <a:spcPct val="90000"/>
              </a:lnSpc>
              <a:spcBef>
                <a:spcPct val="20000"/>
              </a:spcBef>
              <a:spcAft>
                <a:spcPts val="1200"/>
              </a:spcAft>
              <a:buClr>
                <a:srgbClr val="007E00"/>
              </a:buClr>
            </a:pPr>
            <a:r>
              <a:rPr lang="en-US" b="1" dirty="0">
                <a:ea typeface="Verdana" panose="020B0604030504040204" pitchFamily="34" charset="0"/>
                <a:cs typeface="Verdana" panose="020B0604030504040204" pitchFamily="34" charset="0"/>
              </a:rPr>
              <a:t>The BOMA Project </a:t>
            </a:r>
            <a:r>
              <a:rPr lang="en-US" dirty="0">
                <a:ea typeface="Verdana" panose="020B0604030504040204" pitchFamily="34" charset="0"/>
                <a:cs typeface="Verdana" panose="020B0604030504040204" pitchFamily="34" charset="0"/>
              </a:rPr>
              <a:t>launched in 2005, with the goal of creating pathways out of poverty for women living in the northern drylands. In late 2008, BOMA started implementing REAP, their ultra-poor graduation methodology. This approach’s impact is backed by rigorous research. BOMA scales their approach through direct implementation and strategic partnerships.</a:t>
            </a:r>
          </a:p>
        </p:txBody>
      </p:sp>
      <p:sp>
        <p:nvSpPr>
          <p:cNvPr id="8" name="AutoShape 2" descr="https://powerpoint.officeapps.live.com/pods/GetClipboardImage.ashx?Id=24408ba7-071b-4dcf-9bbe-9230dc1a4ac9&amp;DC=PUS8&amp;pkey=04361145-f860-4d5b-888d-fbaab40a7307&amp;wdoverrides=GetClipboardImageEnabled:true">
            <a:extLst>
              <a:ext uri="{FF2B5EF4-FFF2-40B4-BE49-F238E27FC236}">
                <a16:creationId xmlns:a16="http://schemas.microsoft.com/office/drawing/2014/main" id="{61788017-EE11-45BB-9B1A-E1D4B7FBD2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2" descr="BOMA">
            <a:extLst>
              <a:ext uri="{FF2B5EF4-FFF2-40B4-BE49-F238E27FC236}">
                <a16:creationId xmlns:a16="http://schemas.microsoft.com/office/drawing/2014/main" id="{1794D188-1431-4DD2-AE72-17BBFA5A7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245" y="4657202"/>
            <a:ext cx="2968768" cy="148438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1.png">
            <a:extLst>
              <a:ext uri="{FF2B5EF4-FFF2-40B4-BE49-F238E27FC236}">
                <a16:creationId xmlns:a16="http://schemas.microsoft.com/office/drawing/2014/main" id="{BAEB8598-9FB7-984F-9523-FB50770002FC}"/>
              </a:ext>
            </a:extLst>
          </p:cNvPr>
          <p:cNvPicPr>
            <a:picLocks noChangeAspect="1"/>
          </p:cNvPicPr>
          <p:nvPr/>
        </p:nvPicPr>
        <p:blipFill>
          <a:blip r:embed="rId4"/>
          <a:stretch>
            <a:fillRect/>
          </a:stretch>
        </p:blipFill>
        <p:spPr>
          <a:xfrm>
            <a:off x="0" y="8485"/>
            <a:ext cx="12180317" cy="1513221"/>
          </a:xfrm>
          <a:prstGeom prst="rect">
            <a:avLst/>
          </a:prstGeom>
          <a:ln w="12700">
            <a:miter lim="400000"/>
          </a:ln>
        </p:spPr>
      </p:pic>
      <p:sp>
        <p:nvSpPr>
          <p:cNvPr id="11" name="Shape 161">
            <a:extLst>
              <a:ext uri="{FF2B5EF4-FFF2-40B4-BE49-F238E27FC236}">
                <a16:creationId xmlns:a16="http://schemas.microsoft.com/office/drawing/2014/main" id="{62E54D96-34D3-1641-9377-644B7C0AE082}"/>
              </a:ext>
            </a:extLst>
          </p:cNvPr>
          <p:cNvSpPr/>
          <p:nvPr/>
        </p:nvSpPr>
        <p:spPr>
          <a:xfrm>
            <a:off x="0" y="1524360"/>
            <a:ext cx="12191999" cy="531697"/>
          </a:xfrm>
          <a:prstGeom prst="rect">
            <a:avLst/>
          </a:prstGeom>
          <a:solidFill>
            <a:srgbClr val="B75596"/>
          </a:solidFill>
          <a:ln w="6350">
            <a:solidFill>
              <a:schemeClr val="accent5"/>
            </a:solidFill>
            <a:miter/>
          </a:ln>
        </p:spPr>
        <p:txBody>
          <a:bodyPr lIns="45718" tIns="45718" rIns="45718" bIns="45718" anchor="ctr"/>
          <a:lstStyle/>
          <a:p>
            <a:pPr algn="ctr">
              <a:defRPr>
                <a:solidFill>
                  <a:srgbClr val="FFFFFF"/>
                </a:solidFill>
                <a:latin typeface="+mj-lt"/>
                <a:ea typeface="+mj-ea"/>
                <a:cs typeface="+mj-cs"/>
                <a:sym typeface="Calibri"/>
              </a:defRPr>
            </a:pPr>
            <a:r>
              <a:rPr lang="en-US" sz="2000" b="1" dirty="0">
                <a:latin typeface="Calibri" panose="020F0502020204030204" pitchFamily="34" charset="0"/>
                <a:cs typeface="Calibri" panose="020F0502020204030204" pitchFamily="34" charset="0"/>
              </a:rPr>
              <a:t>PROPOSAL: BOMA</a:t>
            </a:r>
            <a:endParaRP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6748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A77C3D-0B96-485A-A487-24156875AFB2}"/>
              </a:ext>
            </a:extLst>
          </p:cNvPr>
          <p:cNvSpPr txBox="1"/>
          <p:nvPr/>
        </p:nvSpPr>
        <p:spPr>
          <a:xfrm>
            <a:off x="1349211" y="2872898"/>
            <a:ext cx="5098088"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Focus on the absolute poorest of the por </a:t>
            </a:r>
          </a:p>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Extensive targeting</a:t>
            </a:r>
          </a:p>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Asset/grant transfer (cow, goats, farming assets)</a:t>
            </a:r>
          </a:p>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Skills development </a:t>
            </a:r>
          </a:p>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Access to savings</a:t>
            </a:r>
          </a:p>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12 - 24 month intervention</a:t>
            </a:r>
          </a:p>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Creating a pathway for the ultra poor to reach financial inclusion</a:t>
            </a:r>
          </a:p>
          <a:p>
            <a:pPr marL="285750" indent="-228600">
              <a:lnSpc>
                <a:spcPct val="90000"/>
              </a:lnSpc>
              <a:spcAft>
                <a:spcPts val="600"/>
              </a:spcAft>
              <a:buFont typeface="Arial" panose="020B0604020202020204" pitchFamily="34" charset="0"/>
              <a:buChar char="•"/>
            </a:pPr>
            <a:endParaRPr lang="en-US" sz="1500" dirty="0">
              <a:solidFill>
                <a:schemeClr val="bg2">
                  <a:lumMod val="75000"/>
                </a:schemeClr>
              </a:solidFill>
            </a:endParaRPr>
          </a:p>
        </p:txBody>
      </p:sp>
      <p:pic>
        <p:nvPicPr>
          <p:cNvPr id="4" name="Picture 3">
            <a:extLst>
              <a:ext uri="{FF2B5EF4-FFF2-40B4-BE49-F238E27FC236}">
                <a16:creationId xmlns:a16="http://schemas.microsoft.com/office/drawing/2014/main" id="{0628DEF4-9F6E-48BD-AEBB-6843A472A7F9}"/>
              </a:ext>
            </a:extLst>
          </p:cNvPr>
          <p:cNvPicPr>
            <a:picLocks noChangeAspect="1"/>
          </p:cNvPicPr>
          <p:nvPr/>
        </p:nvPicPr>
        <p:blipFill rotWithShape="1">
          <a:blip r:embed="rId3">
            <a:extLst>
              <a:ext uri="{28A0092B-C50C-407E-A947-70E740481C1C}">
                <a14:useLocalDpi xmlns:a14="http://schemas.microsoft.com/office/drawing/2010/main" val="0"/>
              </a:ext>
            </a:extLst>
          </a:blip>
          <a:srcRect b="303"/>
          <a:stretch/>
        </p:blipFill>
        <p:spPr>
          <a:xfrm>
            <a:off x="7637104" y="819397"/>
            <a:ext cx="4549054" cy="604707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7" name="TextBox 16">
            <a:extLst>
              <a:ext uri="{FF2B5EF4-FFF2-40B4-BE49-F238E27FC236}">
                <a16:creationId xmlns:a16="http://schemas.microsoft.com/office/drawing/2014/main" id="{EE3DF7AE-DE2E-4623-9A80-749557581A09}"/>
              </a:ext>
            </a:extLst>
          </p:cNvPr>
          <p:cNvSpPr txBox="1"/>
          <p:nvPr/>
        </p:nvSpPr>
        <p:spPr>
          <a:xfrm>
            <a:off x="1762901" y="2378921"/>
            <a:ext cx="3182690" cy="369332"/>
          </a:xfrm>
          <a:prstGeom prst="rect">
            <a:avLst/>
          </a:prstGeom>
          <a:noFill/>
        </p:spPr>
        <p:txBody>
          <a:bodyPr wrap="square" rtlCol="0">
            <a:spAutoFit/>
          </a:bodyPr>
          <a:lstStyle/>
          <a:p>
            <a:pPr>
              <a:spcAft>
                <a:spcPts val="600"/>
              </a:spcAft>
            </a:pPr>
            <a:r>
              <a:rPr lang="en-US" b="1" dirty="0">
                <a:solidFill>
                  <a:srgbClr val="339933"/>
                </a:solidFill>
              </a:rPr>
              <a:t>Ultra Poor Graduation Model</a:t>
            </a:r>
            <a:endParaRPr lang="es-419" b="1" dirty="0">
              <a:solidFill>
                <a:srgbClr val="339933"/>
              </a:solidFill>
            </a:endParaRPr>
          </a:p>
        </p:txBody>
      </p:sp>
      <p:pic>
        <p:nvPicPr>
          <p:cNvPr id="20" name="Picture 19" descr="C:\Users\2068386\Dropbox (Whole Planet Fdn.)\Africa\Administration\Logos - Partner\Village Enterprise logo with tag.jpg">
            <a:extLst>
              <a:ext uri="{FF2B5EF4-FFF2-40B4-BE49-F238E27FC236}">
                <a16:creationId xmlns:a16="http://schemas.microsoft.com/office/drawing/2014/main" id="{C33739F3-CE4E-49EB-92E0-2B7E90B75B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69"/>
          <a:stretch/>
        </p:blipFill>
        <p:spPr bwMode="auto">
          <a:xfrm>
            <a:off x="1915682" y="5780868"/>
            <a:ext cx="1106241" cy="599265"/>
          </a:xfrm>
          <a:prstGeom prst="rect">
            <a:avLst/>
          </a:prstGeom>
          <a:noFill/>
          <a:ln>
            <a:noFill/>
          </a:ln>
          <a:extLst>
            <a:ext uri="{53640926-AAD7-44D8-BBD7-CCE9431645EC}">
              <a14:shadowObscured xmlns:a14="http://schemas.microsoft.com/office/drawing/2010/main"/>
            </a:ext>
          </a:extLst>
        </p:spPr>
      </p:pic>
      <p:pic>
        <p:nvPicPr>
          <p:cNvPr id="21" name="Picture 20" descr="BOMA">
            <a:extLst>
              <a:ext uri="{FF2B5EF4-FFF2-40B4-BE49-F238E27FC236}">
                <a16:creationId xmlns:a16="http://schemas.microsoft.com/office/drawing/2014/main" id="{3D0FFED6-5560-4684-8265-A6E44BCBA92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4179" y="5780869"/>
            <a:ext cx="1178776" cy="588520"/>
          </a:xfrm>
          <a:prstGeom prst="rect">
            <a:avLst/>
          </a:prstGeom>
          <a:noFill/>
          <a:ln>
            <a:noFill/>
          </a:ln>
        </p:spPr>
      </p:pic>
      <p:pic>
        <p:nvPicPr>
          <p:cNvPr id="23" name="Picture 22" descr="https://www.wholeplanetfoundation.org/wp-content/uploads/2014/01/Fonkoze_new_transparent.png">
            <a:extLst>
              <a:ext uri="{FF2B5EF4-FFF2-40B4-BE49-F238E27FC236}">
                <a16:creationId xmlns:a16="http://schemas.microsoft.com/office/drawing/2014/main" id="{2CFEC7E3-104E-475C-AD1F-3DA6B39E7C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7246" y="5746023"/>
            <a:ext cx="775985" cy="658211"/>
          </a:xfrm>
          <a:prstGeom prst="rect">
            <a:avLst/>
          </a:prstGeom>
          <a:noFill/>
          <a:ln>
            <a:noFill/>
          </a:ln>
        </p:spPr>
      </p:pic>
      <p:pic>
        <p:nvPicPr>
          <p:cNvPr id="11" name="image1.png">
            <a:extLst>
              <a:ext uri="{FF2B5EF4-FFF2-40B4-BE49-F238E27FC236}">
                <a16:creationId xmlns:a16="http://schemas.microsoft.com/office/drawing/2014/main" id="{A7111A60-4662-B748-8113-45A792CA5415}"/>
              </a:ext>
            </a:extLst>
          </p:cNvPr>
          <p:cNvPicPr>
            <a:picLocks noChangeAspect="1"/>
          </p:cNvPicPr>
          <p:nvPr/>
        </p:nvPicPr>
        <p:blipFill>
          <a:blip r:embed="rId7"/>
          <a:stretch>
            <a:fillRect/>
          </a:stretch>
        </p:blipFill>
        <p:spPr>
          <a:xfrm>
            <a:off x="0" y="8485"/>
            <a:ext cx="12180317" cy="1513221"/>
          </a:xfrm>
          <a:prstGeom prst="rect">
            <a:avLst/>
          </a:prstGeom>
          <a:ln w="12700">
            <a:miter lim="400000"/>
          </a:ln>
        </p:spPr>
      </p:pic>
      <p:sp>
        <p:nvSpPr>
          <p:cNvPr id="12" name="Shape 161">
            <a:extLst>
              <a:ext uri="{FF2B5EF4-FFF2-40B4-BE49-F238E27FC236}">
                <a16:creationId xmlns:a16="http://schemas.microsoft.com/office/drawing/2014/main" id="{3C95A06D-AF1A-4E46-ABEC-D4E3640A1969}"/>
              </a:ext>
            </a:extLst>
          </p:cNvPr>
          <p:cNvSpPr/>
          <p:nvPr/>
        </p:nvSpPr>
        <p:spPr>
          <a:xfrm>
            <a:off x="0" y="1524360"/>
            <a:ext cx="12191999" cy="531697"/>
          </a:xfrm>
          <a:prstGeom prst="rect">
            <a:avLst/>
          </a:prstGeom>
          <a:solidFill>
            <a:srgbClr val="B75596"/>
          </a:solidFill>
          <a:ln w="6350">
            <a:solidFill>
              <a:schemeClr val="accent5"/>
            </a:solidFill>
            <a:miter/>
          </a:ln>
        </p:spPr>
        <p:txBody>
          <a:bodyPr lIns="45718" tIns="45718" rIns="45718" bIns="45718" anchor="ctr"/>
          <a:lstStyle/>
          <a:p>
            <a:pPr algn="ctr">
              <a:defRPr>
                <a:solidFill>
                  <a:srgbClr val="FFFFFF"/>
                </a:solidFill>
                <a:latin typeface="+mj-lt"/>
                <a:ea typeface="+mj-ea"/>
                <a:cs typeface="+mj-cs"/>
                <a:sym typeface="Calibri"/>
              </a:defRPr>
            </a:pPr>
            <a:r>
              <a:rPr lang="en-US" sz="2000" b="1" dirty="0">
                <a:latin typeface="Calibri" panose="020F0502020204030204" pitchFamily="34" charset="0"/>
                <a:cs typeface="Calibri" panose="020F0502020204030204" pitchFamily="34" charset="0"/>
              </a:rPr>
              <a:t>PROPOSAL: BOMA</a:t>
            </a:r>
            <a:endParaRP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5414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CACE5F11-60AB-4AD9-94F4-521346FE17BA}"/>
              </a:ext>
            </a:extLst>
          </p:cNvPr>
          <p:cNvSpPr>
            <a:spLocks noChangeArrowheads="1"/>
          </p:cNvSpPr>
          <p:nvPr/>
        </p:nvSpPr>
        <p:spPr bwMode="auto">
          <a:xfrm>
            <a:off x="4138047" y="2324743"/>
            <a:ext cx="7764652" cy="4335793"/>
          </a:xfrm>
          <a:prstGeom prst="rect">
            <a:avLst/>
          </a:prstGeom>
        </p:spPr>
        <p:txBody>
          <a:bodyPr vert="horz" lIns="91440" tIns="45720" rIns="91440" bIns="45720" rtlCol="0">
            <a:noAutofit/>
          </a:bodyPr>
          <a:lstStyle/>
          <a:p>
            <a:pPr marL="514350" indent="-285750" algn="just">
              <a:lnSpc>
                <a:spcPct val="90000"/>
              </a:lnSpc>
              <a:spcBef>
                <a:spcPct val="20000"/>
              </a:spcBef>
              <a:buClr>
                <a:srgbClr val="007E00"/>
              </a:buClr>
              <a:buFont typeface="Wingdings" panose="05000000000000000000" pitchFamily="2" charset="2"/>
              <a:buChar char="q"/>
              <a:defRPr/>
            </a:pPr>
            <a:r>
              <a:rPr lang="en-US" dirty="0">
                <a:cs typeface="Calibri" panose="020F0502020204030204" pitchFamily="34" charset="0"/>
              </a:rPr>
              <a:t>The BOMA Project began in Kenya and US in 2005.</a:t>
            </a:r>
          </a:p>
          <a:p>
            <a:pPr marL="514350" indent="-285750" algn="just">
              <a:lnSpc>
                <a:spcPct val="90000"/>
              </a:lnSpc>
              <a:spcBef>
                <a:spcPct val="20000"/>
              </a:spcBef>
              <a:buClr>
                <a:srgbClr val="007E00"/>
              </a:buClr>
              <a:buFont typeface="Wingdings" panose="05000000000000000000" pitchFamily="2" charset="2"/>
              <a:buChar char="q"/>
              <a:defRPr/>
            </a:pPr>
            <a:endParaRPr lang="en-US" sz="1200" dirty="0">
              <a:cs typeface="Calibri" panose="020F0502020204030204" pitchFamily="34" charset="0"/>
            </a:endParaRPr>
          </a:p>
          <a:p>
            <a:pPr marL="514350" indent="-285750" algn="just">
              <a:lnSpc>
                <a:spcPct val="90000"/>
              </a:lnSpc>
              <a:spcBef>
                <a:spcPct val="20000"/>
              </a:spcBef>
              <a:buClr>
                <a:srgbClr val="007E00"/>
              </a:buClr>
              <a:buFont typeface="Wingdings" panose="05000000000000000000" pitchFamily="2" charset="2"/>
              <a:buChar char="q"/>
              <a:defRPr/>
            </a:pPr>
            <a:r>
              <a:rPr lang="en-US" dirty="0">
                <a:cs typeface="Calibri" panose="020F0502020204030204" pitchFamily="34" charset="0"/>
              </a:rPr>
              <a:t>100% of participants are women living on less than $1.90 a day when they join the program.</a:t>
            </a:r>
          </a:p>
          <a:p>
            <a:pPr marL="514350" indent="-285750" algn="just">
              <a:lnSpc>
                <a:spcPct val="90000"/>
              </a:lnSpc>
              <a:spcBef>
                <a:spcPct val="20000"/>
              </a:spcBef>
              <a:buClr>
                <a:srgbClr val="007E00"/>
              </a:buClr>
              <a:buFont typeface="Wingdings" panose="05000000000000000000" pitchFamily="2" charset="2"/>
              <a:buChar char="q"/>
              <a:defRPr/>
            </a:pPr>
            <a:endParaRPr lang="en-US" sz="1200" dirty="0">
              <a:cs typeface="Calibri" panose="020F0502020204030204" pitchFamily="34" charset="0"/>
            </a:endParaRPr>
          </a:p>
          <a:p>
            <a:pPr marL="514350" indent="-285750" algn="just">
              <a:lnSpc>
                <a:spcPct val="90000"/>
              </a:lnSpc>
              <a:spcBef>
                <a:spcPct val="20000"/>
              </a:spcBef>
              <a:buClr>
                <a:srgbClr val="007E00"/>
              </a:buClr>
              <a:buFont typeface="Wingdings" panose="05000000000000000000" pitchFamily="2" charset="2"/>
              <a:buChar char="q"/>
              <a:defRPr/>
            </a:pPr>
            <a:r>
              <a:rPr lang="en-US" dirty="0">
                <a:cs typeface="Calibri" panose="020F0502020204030204" pitchFamily="34" charset="0"/>
              </a:rPr>
              <a:t>Since inception, BOMA has reached </a:t>
            </a:r>
            <a:r>
              <a:rPr lang="en-US" dirty="0">
                <a:ea typeface="Calibri" panose="020F0502020204030204" pitchFamily="34" charset="0"/>
              </a:rPr>
              <a:t>34,203 participants with a 93% graduation rate (as of the most recent fiscal year ending September 2020). </a:t>
            </a:r>
          </a:p>
          <a:p>
            <a:pPr marL="514350" indent="-285750" algn="just">
              <a:lnSpc>
                <a:spcPct val="90000"/>
              </a:lnSpc>
              <a:spcBef>
                <a:spcPct val="20000"/>
              </a:spcBef>
              <a:buClr>
                <a:srgbClr val="007E00"/>
              </a:buClr>
              <a:buFont typeface="Wingdings" panose="05000000000000000000" pitchFamily="2" charset="2"/>
              <a:buChar char="q"/>
              <a:defRPr/>
            </a:pPr>
            <a:endParaRPr lang="en-US" sz="1200" dirty="0">
              <a:ea typeface="Calibri" panose="020F0502020204030204" pitchFamily="34" charset="0"/>
              <a:cs typeface="Calibri" panose="020F0502020204030204" pitchFamily="34" charset="0"/>
            </a:endParaRPr>
          </a:p>
          <a:p>
            <a:pPr marL="514350" indent="-285750" algn="just">
              <a:lnSpc>
                <a:spcPct val="90000"/>
              </a:lnSpc>
              <a:spcBef>
                <a:spcPct val="20000"/>
              </a:spcBef>
              <a:buClr>
                <a:srgbClr val="007E00"/>
              </a:buClr>
              <a:buFont typeface="Wingdings" panose="05000000000000000000" pitchFamily="2" charset="2"/>
              <a:buChar char="q"/>
              <a:defRPr/>
            </a:pPr>
            <a:r>
              <a:rPr lang="en-US" dirty="0">
                <a:ea typeface="Calibri" panose="020F0502020204030204" pitchFamily="34" charset="0"/>
                <a:cs typeface="Calibri" panose="020F0502020204030204" pitchFamily="34" charset="0"/>
              </a:rPr>
              <a:t>BOMA’s proprietary and robust MIS monitoring tool is well respected in the graduation space.</a:t>
            </a:r>
          </a:p>
          <a:p>
            <a:pPr marL="514350" indent="-285750" algn="just">
              <a:lnSpc>
                <a:spcPct val="90000"/>
              </a:lnSpc>
              <a:spcBef>
                <a:spcPct val="20000"/>
              </a:spcBef>
              <a:buClr>
                <a:srgbClr val="007E00"/>
              </a:buClr>
              <a:buFont typeface="Wingdings" panose="05000000000000000000" pitchFamily="2" charset="2"/>
              <a:buChar char="q"/>
              <a:defRPr/>
            </a:pPr>
            <a:endParaRPr lang="en-US" sz="1200" dirty="0">
              <a:ea typeface="Calibri" panose="020F0502020204030204" pitchFamily="34" charset="0"/>
              <a:cs typeface="Calibri" panose="020F0502020204030204" pitchFamily="34" charset="0"/>
            </a:endParaRPr>
          </a:p>
          <a:p>
            <a:pPr marL="514350" indent="-285750" algn="just">
              <a:lnSpc>
                <a:spcPct val="90000"/>
              </a:lnSpc>
              <a:spcBef>
                <a:spcPct val="20000"/>
              </a:spcBef>
              <a:buClr>
                <a:srgbClr val="007E00"/>
              </a:buClr>
              <a:buFont typeface="Wingdings" panose="05000000000000000000" pitchFamily="2" charset="2"/>
              <a:buChar char="q"/>
              <a:defRPr/>
            </a:pPr>
            <a:r>
              <a:rPr lang="en-US" dirty="0">
                <a:ea typeface="Calibri" panose="020F0502020204030204" pitchFamily="34" charset="0"/>
                <a:cs typeface="Calibri" panose="020F0502020204030204" pitchFamily="34" charset="0"/>
              </a:rPr>
              <a:t>BOMA works in the remote drylands of Kenya which are often isolated from services and infrastructure. The region faced many challenges in 2020: locust swarms, drought and flood, and COVID. </a:t>
            </a:r>
          </a:p>
          <a:p>
            <a:pPr marL="514350" indent="-285750" algn="just">
              <a:lnSpc>
                <a:spcPct val="90000"/>
              </a:lnSpc>
              <a:spcBef>
                <a:spcPct val="20000"/>
              </a:spcBef>
              <a:buClr>
                <a:srgbClr val="007E00"/>
              </a:buClr>
              <a:buFont typeface="Wingdings" panose="05000000000000000000" pitchFamily="2" charset="2"/>
              <a:buChar char="q"/>
              <a:defRPr/>
            </a:pPr>
            <a:endParaRPr lang="en-US" sz="1200" dirty="0">
              <a:ea typeface="Calibri" panose="020F0502020204030204" pitchFamily="34" charset="0"/>
              <a:cs typeface="Calibri" panose="020F0502020204030204" pitchFamily="34" charset="0"/>
            </a:endParaRPr>
          </a:p>
          <a:p>
            <a:pPr marL="514350" indent="-285750" algn="just">
              <a:lnSpc>
                <a:spcPct val="90000"/>
              </a:lnSpc>
              <a:spcBef>
                <a:spcPct val="20000"/>
              </a:spcBef>
              <a:buClr>
                <a:srgbClr val="007E00"/>
              </a:buClr>
              <a:buFont typeface="Wingdings" panose="05000000000000000000" pitchFamily="2" charset="2"/>
              <a:buChar char="q"/>
              <a:defRPr/>
            </a:pPr>
            <a:r>
              <a:rPr lang="en-US" dirty="0">
                <a:ea typeface="Calibri" panose="020F0502020204030204" pitchFamily="34" charset="0"/>
                <a:cs typeface="Calibri" panose="020F0502020204030204" pitchFamily="34" charset="0"/>
              </a:rPr>
              <a:t>They actively connect participants and graduates to external sources of business credit.</a:t>
            </a:r>
          </a:p>
          <a:p>
            <a:pPr marL="457200" indent="-228600" algn="just">
              <a:lnSpc>
                <a:spcPct val="90000"/>
              </a:lnSpc>
              <a:spcBef>
                <a:spcPct val="20000"/>
              </a:spcBef>
              <a:buClr>
                <a:srgbClr val="007E00"/>
              </a:buClr>
              <a:buFont typeface="Arial" panose="020B0604020202020204" pitchFamily="34" charset="0"/>
              <a:buChar char="•"/>
              <a:defRPr/>
            </a:pPr>
            <a:endParaRPr lang="en-US" dirty="0">
              <a:latin typeface="Calibri" panose="020F0502020204030204" pitchFamily="34" charset="0"/>
              <a:cs typeface="Calibri" panose="020F0502020204030204" pitchFamily="34" charset="0"/>
            </a:endParaRPr>
          </a:p>
        </p:txBody>
      </p:sp>
      <p:sp>
        <p:nvSpPr>
          <p:cNvPr id="13" name="Shape 161">
            <a:extLst>
              <a:ext uri="{FF2B5EF4-FFF2-40B4-BE49-F238E27FC236}">
                <a16:creationId xmlns:a16="http://schemas.microsoft.com/office/drawing/2014/main" id="{0D2FB10B-B7DB-484D-AA1E-9AFB452E7812}"/>
              </a:ext>
            </a:extLst>
          </p:cNvPr>
          <p:cNvSpPr/>
          <p:nvPr/>
        </p:nvSpPr>
        <p:spPr>
          <a:xfrm>
            <a:off x="0" y="1520909"/>
            <a:ext cx="12191999" cy="586163"/>
          </a:xfrm>
          <a:prstGeom prst="rect">
            <a:avLst/>
          </a:prstGeom>
          <a:solidFill>
            <a:srgbClr val="B75596"/>
          </a:solidFill>
          <a:ln w="6350">
            <a:solidFill>
              <a:schemeClr val="accent5"/>
            </a:solidFill>
            <a:miter/>
          </a:ln>
        </p:spPr>
        <p:txBody>
          <a:bodyPr lIns="45718" tIns="45718" rIns="45718" bIns="45718" anchor="ctr"/>
          <a:lstStyle/>
          <a:p>
            <a:pPr algn="ctr">
              <a:defRPr>
                <a:solidFill>
                  <a:srgbClr val="FFFFFF"/>
                </a:solidFill>
                <a:latin typeface="+mj-lt"/>
                <a:ea typeface="+mj-ea"/>
                <a:cs typeface="+mj-cs"/>
                <a:sym typeface="Calibri"/>
              </a:defRPr>
            </a:pPr>
            <a:r>
              <a:rPr lang="en-US" b="1" dirty="0"/>
              <a:t>About The BOMA Project</a:t>
            </a:r>
            <a:endParaRPr b="1" dirty="0"/>
          </a:p>
        </p:txBody>
      </p:sp>
      <p:pic>
        <p:nvPicPr>
          <p:cNvPr id="4" name="Picture 3">
            <a:extLst>
              <a:ext uri="{FF2B5EF4-FFF2-40B4-BE49-F238E27FC236}">
                <a16:creationId xmlns:a16="http://schemas.microsoft.com/office/drawing/2014/main" id="{E48C792A-F8A7-4EBE-9037-72C253ECFDEE}"/>
              </a:ext>
            </a:extLst>
          </p:cNvPr>
          <p:cNvPicPr>
            <a:picLocks noChangeAspect="1"/>
          </p:cNvPicPr>
          <p:nvPr/>
        </p:nvPicPr>
        <p:blipFill>
          <a:blip r:embed="rId3"/>
          <a:stretch>
            <a:fillRect/>
          </a:stretch>
        </p:blipFill>
        <p:spPr>
          <a:xfrm>
            <a:off x="289301" y="2000025"/>
            <a:ext cx="2879546" cy="2667000"/>
          </a:xfrm>
          <a:prstGeom prst="rect">
            <a:avLst/>
          </a:prstGeom>
        </p:spPr>
      </p:pic>
      <p:pic>
        <p:nvPicPr>
          <p:cNvPr id="5" name="Picture 4">
            <a:extLst>
              <a:ext uri="{FF2B5EF4-FFF2-40B4-BE49-F238E27FC236}">
                <a16:creationId xmlns:a16="http://schemas.microsoft.com/office/drawing/2014/main" id="{C3992003-3618-447B-A57D-1D6861B59680}"/>
              </a:ext>
            </a:extLst>
          </p:cNvPr>
          <p:cNvPicPr>
            <a:picLocks noChangeAspect="1"/>
          </p:cNvPicPr>
          <p:nvPr/>
        </p:nvPicPr>
        <p:blipFill>
          <a:blip r:embed="rId4"/>
          <a:stretch>
            <a:fillRect/>
          </a:stretch>
        </p:blipFill>
        <p:spPr>
          <a:xfrm>
            <a:off x="2439141" y="4342307"/>
            <a:ext cx="1831746" cy="2429918"/>
          </a:xfrm>
          <a:prstGeom prst="rect">
            <a:avLst/>
          </a:prstGeom>
        </p:spPr>
      </p:pic>
      <p:pic>
        <p:nvPicPr>
          <p:cNvPr id="7" name="image1.png">
            <a:extLst>
              <a:ext uri="{FF2B5EF4-FFF2-40B4-BE49-F238E27FC236}">
                <a16:creationId xmlns:a16="http://schemas.microsoft.com/office/drawing/2014/main" id="{246650EB-1FE3-484B-AB1E-698132EA3E0D}"/>
              </a:ext>
            </a:extLst>
          </p:cNvPr>
          <p:cNvPicPr>
            <a:picLocks noChangeAspect="1"/>
          </p:cNvPicPr>
          <p:nvPr/>
        </p:nvPicPr>
        <p:blipFill>
          <a:blip r:embed="rId5"/>
          <a:stretch>
            <a:fillRect/>
          </a:stretch>
        </p:blipFill>
        <p:spPr>
          <a:xfrm>
            <a:off x="0" y="8485"/>
            <a:ext cx="12180317" cy="1513221"/>
          </a:xfrm>
          <a:prstGeom prst="rect">
            <a:avLst/>
          </a:prstGeom>
          <a:ln w="12700">
            <a:miter lim="400000"/>
          </a:ln>
        </p:spPr>
      </p:pic>
    </p:spTree>
    <p:extLst>
      <p:ext uri="{BB962C8B-B14F-4D97-AF65-F5344CB8AC3E}">
        <p14:creationId xmlns:p14="http://schemas.microsoft.com/office/powerpoint/2010/main" val="127854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61">
            <a:extLst>
              <a:ext uri="{FF2B5EF4-FFF2-40B4-BE49-F238E27FC236}">
                <a16:creationId xmlns:a16="http://schemas.microsoft.com/office/drawing/2014/main" id="{D2B07917-1065-4251-9119-EB99A485FB6E}"/>
              </a:ext>
            </a:extLst>
          </p:cNvPr>
          <p:cNvSpPr/>
          <p:nvPr/>
        </p:nvSpPr>
        <p:spPr>
          <a:xfrm>
            <a:off x="0" y="1467880"/>
            <a:ext cx="12191999" cy="408704"/>
          </a:xfrm>
          <a:prstGeom prst="rect">
            <a:avLst/>
          </a:prstGeom>
          <a:solidFill>
            <a:srgbClr val="B75596"/>
          </a:solidFill>
          <a:ln w="6350">
            <a:solidFill>
              <a:schemeClr val="accent5"/>
            </a:solidFill>
            <a:miter/>
          </a:ln>
        </p:spPr>
        <p:txBody>
          <a:bodyPr lIns="45718" tIns="45718" rIns="45718" bIns="45718" anchor="ctr"/>
          <a:lstStyle/>
          <a:p>
            <a:pPr algn="ctr">
              <a:defRPr>
                <a:solidFill>
                  <a:srgbClr val="FFFFFF"/>
                </a:solidFill>
                <a:latin typeface="+mj-lt"/>
                <a:ea typeface="+mj-ea"/>
                <a:cs typeface="+mj-cs"/>
                <a:sym typeface="Calibri"/>
              </a:defRPr>
            </a:pPr>
            <a:r>
              <a:rPr lang="en-US" b="1" dirty="0">
                <a:latin typeface="Calibri" panose="020F0502020204030204" pitchFamily="34" charset="0"/>
                <a:cs typeface="Calibri" panose="020F0502020204030204" pitchFamily="34" charset="0"/>
              </a:rPr>
              <a:t>Project Success Factors</a:t>
            </a:r>
            <a:endParaRPr b="1" dirty="0">
              <a:latin typeface="Calibri" panose="020F0502020204030204" pitchFamily="34"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AFCF8B21-D333-4AC9-99F9-C2EB5E508D19}"/>
              </a:ext>
            </a:extLst>
          </p:cNvPr>
          <p:cNvGraphicFramePr>
            <a:graphicFrameLocks noGrp="1"/>
          </p:cNvGraphicFramePr>
          <p:nvPr>
            <p:extLst>
              <p:ext uri="{D42A27DB-BD31-4B8C-83A1-F6EECF244321}">
                <p14:modId xmlns:p14="http://schemas.microsoft.com/office/powerpoint/2010/main" val="3257951802"/>
              </p:ext>
            </p:extLst>
          </p:nvPr>
        </p:nvGraphicFramePr>
        <p:xfrm>
          <a:off x="1471663" y="2025105"/>
          <a:ext cx="9236989" cy="4679202"/>
        </p:xfrm>
        <a:graphic>
          <a:graphicData uri="http://schemas.openxmlformats.org/drawingml/2006/table">
            <a:tbl>
              <a:tblPr firstRow="1" firstCol="1" bandRow="1"/>
              <a:tblGrid>
                <a:gridCol w="3019786">
                  <a:extLst>
                    <a:ext uri="{9D8B030D-6E8A-4147-A177-3AD203B41FA5}">
                      <a16:colId xmlns:a16="http://schemas.microsoft.com/office/drawing/2014/main" val="1482523334"/>
                    </a:ext>
                  </a:extLst>
                </a:gridCol>
                <a:gridCol w="4440860">
                  <a:extLst>
                    <a:ext uri="{9D8B030D-6E8A-4147-A177-3AD203B41FA5}">
                      <a16:colId xmlns:a16="http://schemas.microsoft.com/office/drawing/2014/main" val="3789921892"/>
                    </a:ext>
                  </a:extLst>
                </a:gridCol>
                <a:gridCol w="1776343">
                  <a:extLst>
                    <a:ext uri="{9D8B030D-6E8A-4147-A177-3AD203B41FA5}">
                      <a16:colId xmlns:a16="http://schemas.microsoft.com/office/drawing/2014/main" val="996768117"/>
                    </a:ext>
                  </a:extLst>
                </a:gridCol>
              </a:tblGrid>
              <a:tr h="1248248">
                <a:tc>
                  <a:txBody>
                    <a:bodyPr/>
                    <a:lstStyle/>
                    <a:p>
                      <a:pPr marL="0" marR="0" algn="l">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Continue to secure diverse, mission aligned sources of funding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BOMA’s has plans to rapidly grow direct implementation outreach in the next two years, including into several new counties where they had previously provided technical assistance. Their operations are highly dependent on grant funding.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Based on annual financial review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283257"/>
                  </a:ext>
                </a:extLst>
              </a:tr>
              <a:tr h="1091353">
                <a:tc>
                  <a:txBody>
                    <a:bodyPr/>
                    <a:lstStyle/>
                    <a:p>
                      <a:pPr marL="0" marR="0" algn="l">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Completion of NRM pilot; share impact analysis and next programmatic steps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This project supports a pilot natural resources management adaptation in Samburu. At the end of this project, the WPF team requests an update on learnings, impact analysis, and any planned scale up of this pilot.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Based on end of project review.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3983246"/>
                  </a:ext>
                </a:extLst>
              </a:tr>
              <a:tr h="1248248">
                <a:tc>
                  <a:txBody>
                    <a:bodyPr/>
                    <a:lstStyle/>
                    <a:p>
                      <a:pPr marL="0" marR="0" algn="l">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Strengthen digital financial literacy training for participants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BOMA provides each participant with a mobile phone and access to a mobile money account. Digital financial literacy training is needed to ensure participants can navigate their accounts and  are protected from mobile money fraud, which is prevalent in Kenya.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Based on annual review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2671632"/>
                  </a:ext>
                </a:extLst>
              </a:tr>
              <a:tr h="1091353">
                <a:tc>
                  <a:txBody>
                    <a:bodyPr/>
                    <a:lstStyle/>
                    <a:p>
                      <a:pPr marL="0" marR="0" algn="l">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Continued expansion of linkages to external financial services and credit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BOMA ran a successful pilot in Samburu to help participants connect with external loans through local microcredit providers. Before the pandemic, they had considered expanding this service to other areas.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Based on annual review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179" marR="53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5450580"/>
                  </a:ext>
                </a:extLst>
              </a:tr>
            </a:tbl>
          </a:graphicData>
        </a:graphic>
      </p:graphicFrame>
      <p:pic>
        <p:nvPicPr>
          <p:cNvPr id="6" name="image1.png">
            <a:extLst>
              <a:ext uri="{FF2B5EF4-FFF2-40B4-BE49-F238E27FC236}">
                <a16:creationId xmlns:a16="http://schemas.microsoft.com/office/drawing/2014/main" id="{F8EB6C3E-D10F-C543-90B6-3B4CFA5EEEE4}"/>
              </a:ext>
            </a:extLst>
          </p:cNvPr>
          <p:cNvPicPr>
            <a:picLocks noChangeAspect="1"/>
          </p:cNvPicPr>
          <p:nvPr/>
        </p:nvPicPr>
        <p:blipFill>
          <a:blip r:embed="rId3"/>
          <a:stretch>
            <a:fillRect/>
          </a:stretch>
        </p:blipFill>
        <p:spPr>
          <a:xfrm>
            <a:off x="0" y="-22511"/>
            <a:ext cx="12180317" cy="1513221"/>
          </a:xfrm>
          <a:prstGeom prst="rect">
            <a:avLst/>
          </a:prstGeom>
          <a:ln w="12700">
            <a:miter lim="400000"/>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888A379-17A3-42C7-A94D-7AD843491289}"/>
              </a:ext>
            </a:extLst>
          </p:cNvPr>
          <p:cNvPicPr>
            <a:picLocks noGrp="1" noChangeAspect="1"/>
          </p:cNvPicPr>
          <p:nvPr>
            <p:ph idx="1"/>
          </p:nvPr>
        </p:nvPicPr>
        <p:blipFill>
          <a:blip r:embed="rId2"/>
          <a:stretch>
            <a:fillRect/>
          </a:stretch>
        </p:blipFill>
        <p:spPr>
          <a:xfrm>
            <a:off x="398874" y="122868"/>
            <a:ext cx="5305240" cy="6612263"/>
          </a:xfrm>
        </p:spPr>
      </p:pic>
      <p:sp>
        <p:nvSpPr>
          <p:cNvPr id="8" name="TextBox 7">
            <a:extLst>
              <a:ext uri="{FF2B5EF4-FFF2-40B4-BE49-F238E27FC236}">
                <a16:creationId xmlns:a16="http://schemas.microsoft.com/office/drawing/2014/main" id="{09313DB8-C63D-4587-991C-617335B93E20}"/>
              </a:ext>
            </a:extLst>
          </p:cNvPr>
          <p:cNvSpPr txBox="1"/>
          <p:nvPr/>
        </p:nvSpPr>
        <p:spPr>
          <a:xfrm>
            <a:off x="5937361" y="344008"/>
            <a:ext cx="5995305" cy="1477328"/>
          </a:xfrm>
          <a:prstGeom prst="rect">
            <a:avLst/>
          </a:prstGeom>
          <a:noFill/>
        </p:spPr>
        <p:txBody>
          <a:bodyPr wrap="square" rtlCol="0">
            <a:spAutoFit/>
          </a:bodyPr>
          <a:lstStyle/>
          <a:p>
            <a:pPr marL="285750" indent="-285750" algn="ctr">
              <a:buFont typeface="Arial" panose="020B0604020202020204" pitchFamily="34" charset="0"/>
              <a:buChar char="•"/>
            </a:pPr>
            <a:r>
              <a:rPr lang="en-US" dirty="0"/>
              <a:t>Whole Planet Foundation has four active partners in Kenya.</a:t>
            </a:r>
          </a:p>
          <a:p>
            <a:pPr algn="ctr"/>
            <a:endParaRPr lang="en-US" dirty="0"/>
          </a:p>
          <a:p>
            <a:pPr marL="285750" indent="-285750" algn="ctr">
              <a:buFont typeface="Arial" panose="020B0604020202020204" pitchFamily="34" charset="0"/>
              <a:buChar char="•"/>
            </a:pPr>
            <a:r>
              <a:rPr lang="en-US" dirty="0"/>
              <a:t>Each partner focuses on a different microfinance model.</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We support activities in different geographic regions. </a:t>
            </a:r>
          </a:p>
        </p:txBody>
      </p:sp>
      <p:sp>
        <p:nvSpPr>
          <p:cNvPr id="9" name="TextBox 8">
            <a:extLst>
              <a:ext uri="{FF2B5EF4-FFF2-40B4-BE49-F238E27FC236}">
                <a16:creationId xmlns:a16="http://schemas.microsoft.com/office/drawing/2014/main" id="{0B47AAA7-4D74-4A0E-BE5E-B6564300A8B4}"/>
              </a:ext>
            </a:extLst>
          </p:cNvPr>
          <p:cNvSpPr txBox="1"/>
          <p:nvPr/>
        </p:nvSpPr>
        <p:spPr>
          <a:xfrm>
            <a:off x="5848814" y="2305614"/>
            <a:ext cx="6172397" cy="2246769"/>
          </a:xfrm>
          <a:prstGeom prst="rect">
            <a:avLst/>
          </a:prstGeom>
          <a:solidFill>
            <a:schemeClr val="accent3">
              <a:lumMod val="40000"/>
              <a:lumOff val="60000"/>
            </a:schemeClr>
          </a:solidFill>
          <a:ln w="12700">
            <a:solidFill>
              <a:schemeClr val="tx1"/>
            </a:solidFill>
          </a:ln>
        </p:spPr>
        <p:txBody>
          <a:bodyPr wrap="square" rtlCol="0">
            <a:spAutoFit/>
          </a:bodyPr>
          <a:lstStyle/>
          <a:p>
            <a:pPr algn="ctr"/>
            <a:r>
              <a:rPr lang="en-US" sz="2000" b="1" dirty="0">
                <a:solidFill>
                  <a:srgbClr val="0070C0"/>
                </a:solidFill>
              </a:rPr>
              <a:t>Musoni – Traditional Group Microfinance</a:t>
            </a:r>
          </a:p>
          <a:p>
            <a:pPr algn="ctr"/>
            <a:endParaRPr lang="en-US" sz="2000" b="1" dirty="0">
              <a:solidFill>
                <a:srgbClr val="0070C0"/>
              </a:solidFill>
            </a:endParaRPr>
          </a:p>
          <a:p>
            <a:pPr algn="ctr"/>
            <a:r>
              <a:rPr lang="en-US" sz="2000" b="1" dirty="0">
                <a:solidFill>
                  <a:srgbClr val="FF0000"/>
                </a:solidFill>
              </a:rPr>
              <a:t>Bidhaa Sasa – Asset Finance</a:t>
            </a:r>
            <a:endParaRPr lang="en-US" sz="2000" dirty="0">
              <a:solidFill>
                <a:srgbClr val="FF0000"/>
              </a:solidFill>
            </a:endParaRPr>
          </a:p>
          <a:p>
            <a:pPr algn="ctr"/>
            <a:endParaRPr lang="en-US" sz="2000" b="1" dirty="0">
              <a:solidFill>
                <a:srgbClr val="00B050"/>
              </a:solidFill>
            </a:endParaRPr>
          </a:p>
          <a:p>
            <a:pPr algn="ctr"/>
            <a:r>
              <a:rPr lang="en-US" sz="2000" b="1" dirty="0">
                <a:solidFill>
                  <a:srgbClr val="EC7D1E"/>
                </a:solidFill>
              </a:rPr>
              <a:t>The BOMA Project – Ultra Poor Graduation</a:t>
            </a:r>
            <a:endParaRPr lang="en-US" sz="2000" dirty="0">
              <a:solidFill>
                <a:srgbClr val="EC7D1E"/>
              </a:solidFill>
            </a:endParaRPr>
          </a:p>
          <a:p>
            <a:pPr algn="ctr"/>
            <a:endParaRPr lang="en-US" sz="2000" b="1" dirty="0">
              <a:solidFill>
                <a:schemeClr val="accent2"/>
              </a:solidFill>
            </a:endParaRPr>
          </a:p>
          <a:p>
            <a:pPr algn="ctr"/>
            <a:r>
              <a:rPr lang="en-US" sz="2000" b="1" dirty="0">
                <a:solidFill>
                  <a:srgbClr val="00B050"/>
                </a:solidFill>
              </a:rPr>
              <a:t>One Acre Fund – Agricultural Finance</a:t>
            </a:r>
          </a:p>
        </p:txBody>
      </p:sp>
      <p:sp>
        <p:nvSpPr>
          <p:cNvPr id="10" name="TextBox 9">
            <a:extLst>
              <a:ext uri="{FF2B5EF4-FFF2-40B4-BE49-F238E27FC236}">
                <a16:creationId xmlns:a16="http://schemas.microsoft.com/office/drawing/2014/main" id="{A996DF43-BB5F-4A0A-85DF-14FD91291BF6}"/>
              </a:ext>
            </a:extLst>
          </p:cNvPr>
          <p:cNvSpPr txBox="1"/>
          <p:nvPr/>
        </p:nvSpPr>
        <p:spPr>
          <a:xfrm>
            <a:off x="6193847" y="5301677"/>
            <a:ext cx="5305240" cy="646331"/>
          </a:xfrm>
          <a:prstGeom prst="rect">
            <a:avLst/>
          </a:prstGeom>
          <a:noFill/>
          <a:ln w="38100">
            <a:solidFill>
              <a:schemeClr val="tx1"/>
            </a:solidFill>
          </a:ln>
        </p:spPr>
        <p:txBody>
          <a:bodyPr wrap="square" rtlCol="0">
            <a:spAutoFit/>
          </a:bodyPr>
          <a:lstStyle/>
          <a:p>
            <a:pPr algn="ctr"/>
            <a:r>
              <a:rPr lang="en-US" dirty="0"/>
              <a:t>The next slides are excerpts from the proposals presented to WPF’s board to approve each project.</a:t>
            </a:r>
          </a:p>
        </p:txBody>
      </p:sp>
    </p:spTree>
    <p:extLst>
      <p:ext uri="{BB962C8B-B14F-4D97-AF65-F5344CB8AC3E}">
        <p14:creationId xmlns:p14="http://schemas.microsoft.com/office/powerpoint/2010/main" val="1247954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666A50-470C-4012-92F1-6C88EDB42316}"/>
              </a:ext>
            </a:extLst>
          </p:cNvPr>
          <p:cNvSpPr>
            <a:spLocks noGrp="1"/>
          </p:cNvSpPr>
          <p:nvPr>
            <p:ph type="title"/>
          </p:nvPr>
        </p:nvSpPr>
        <p:spPr>
          <a:xfrm>
            <a:off x="838200" y="1864522"/>
            <a:ext cx="10515600" cy="3128956"/>
          </a:xfrm>
          <a:ln w="28575">
            <a:solidFill>
              <a:srgbClr val="00B050"/>
            </a:solidFill>
          </a:ln>
        </p:spPr>
        <p:txBody>
          <a:bodyPr>
            <a:normAutofit/>
          </a:bodyPr>
          <a:lstStyle/>
          <a:p>
            <a:pPr algn="ctr"/>
            <a:r>
              <a:rPr lang="en-US" sz="2800" b="1" dirty="0">
                <a:solidFill>
                  <a:srgbClr val="00B050"/>
                </a:solidFill>
              </a:rPr>
              <a:t>WPF Kenya Partner:</a:t>
            </a:r>
            <a:br>
              <a:rPr lang="en-US" b="1" dirty="0">
                <a:solidFill>
                  <a:srgbClr val="00B050"/>
                </a:solidFill>
              </a:rPr>
            </a:br>
            <a:r>
              <a:rPr lang="en-US" b="1" dirty="0">
                <a:solidFill>
                  <a:srgbClr val="00B050"/>
                </a:solidFill>
              </a:rPr>
              <a:t>ONE ACRE FUND KENYA</a:t>
            </a:r>
            <a:br>
              <a:rPr lang="en-US" b="1" dirty="0">
                <a:solidFill>
                  <a:srgbClr val="00B050"/>
                </a:solidFill>
              </a:rPr>
            </a:br>
            <a:br>
              <a:rPr lang="en-US" sz="2800" b="1" dirty="0">
                <a:solidFill>
                  <a:srgbClr val="00B050"/>
                </a:solidFill>
              </a:rPr>
            </a:br>
            <a:r>
              <a:rPr lang="en-US" sz="2800" b="1" dirty="0">
                <a:solidFill>
                  <a:srgbClr val="00B050"/>
                </a:solidFill>
              </a:rPr>
              <a:t>Type of microfinance:</a:t>
            </a:r>
            <a:br>
              <a:rPr lang="en-US" sz="3200" b="1" dirty="0">
                <a:solidFill>
                  <a:srgbClr val="00B050"/>
                </a:solidFill>
              </a:rPr>
            </a:br>
            <a:r>
              <a:rPr lang="en-US" sz="3200" b="1" dirty="0">
                <a:solidFill>
                  <a:srgbClr val="00B050"/>
                </a:solidFill>
              </a:rPr>
              <a:t>AGRICULTURAL FINANCE</a:t>
            </a:r>
          </a:p>
        </p:txBody>
      </p:sp>
    </p:spTree>
    <p:extLst>
      <p:ext uri="{BB962C8B-B14F-4D97-AF65-F5344CB8AC3E}">
        <p14:creationId xmlns:p14="http://schemas.microsoft.com/office/powerpoint/2010/main" val="2262442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56694" y="2367967"/>
            <a:ext cx="6229027" cy="343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spcAft>
                <a:spcPts val="1200"/>
              </a:spcAft>
              <a:buClr>
                <a:srgbClr val="007E00"/>
              </a:buClr>
              <a:buFont typeface="Wingdings" pitchFamily="2" charset="2"/>
              <a:buChar char="q"/>
            </a:pPr>
            <a:r>
              <a:rPr lang="en-US" sz="2000" dirty="0"/>
              <a:t>Began in 2006, storage loan first piloted in 2012.</a:t>
            </a:r>
          </a:p>
          <a:p>
            <a:pPr marL="457200" indent="-457200">
              <a:lnSpc>
                <a:spcPct val="90000"/>
              </a:lnSpc>
              <a:spcBef>
                <a:spcPct val="20000"/>
              </a:spcBef>
              <a:spcAft>
                <a:spcPts val="1200"/>
              </a:spcAft>
              <a:buClr>
                <a:srgbClr val="007E00"/>
              </a:buClr>
              <a:buFont typeface="Wingdings" pitchFamily="2" charset="2"/>
              <a:buChar char="q"/>
            </a:pPr>
            <a:r>
              <a:rPr lang="en-US" sz="2000" dirty="0"/>
              <a:t>Lend small farmers key agriculture inputs, paired with intensive farm training and mentoring through a traditional group loan model requiring no collateral. The program also offers add-on products like solar lamps and storage loans for interested clients. </a:t>
            </a:r>
          </a:p>
          <a:p>
            <a:pPr marL="457200" indent="-457200">
              <a:lnSpc>
                <a:spcPct val="90000"/>
              </a:lnSpc>
              <a:spcBef>
                <a:spcPct val="20000"/>
              </a:spcBef>
              <a:spcAft>
                <a:spcPts val="1200"/>
              </a:spcAft>
              <a:buClr>
                <a:srgbClr val="007E00"/>
              </a:buClr>
              <a:buFont typeface="Wingdings" pitchFamily="2" charset="2"/>
              <a:buChar char="q"/>
            </a:pPr>
            <a:r>
              <a:rPr lang="en-US" sz="2000" dirty="0"/>
              <a:t>As of 9/30/2016, 209,206 active farmer clients and $20,418,536 in active loans</a:t>
            </a:r>
          </a:p>
          <a:p>
            <a:pPr marL="457200" indent="-457200">
              <a:lnSpc>
                <a:spcPct val="90000"/>
              </a:lnSpc>
              <a:spcBef>
                <a:spcPct val="20000"/>
              </a:spcBef>
              <a:spcAft>
                <a:spcPts val="1200"/>
              </a:spcAft>
              <a:buClr>
                <a:srgbClr val="007E00"/>
              </a:buClr>
              <a:buFont typeface="Wingdings" pitchFamily="2" charset="2"/>
              <a:buChar char="q"/>
            </a:pPr>
            <a:r>
              <a:rPr lang="en-US" sz="2000" dirty="0"/>
              <a:t>Repayment rate of 98%</a:t>
            </a:r>
          </a:p>
          <a:p>
            <a:pPr marL="457200" indent="-457200">
              <a:lnSpc>
                <a:spcPct val="90000"/>
              </a:lnSpc>
              <a:spcBef>
                <a:spcPct val="20000"/>
              </a:spcBef>
              <a:spcAft>
                <a:spcPts val="1200"/>
              </a:spcAft>
              <a:buClr>
                <a:srgbClr val="007E00"/>
              </a:buClr>
              <a:buFont typeface="Wingdings" pitchFamily="2" charset="2"/>
              <a:buChar char="q"/>
            </a:pPr>
            <a:endParaRPr lang="en-US" sz="2000" b="1"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136" y="467233"/>
            <a:ext cx="137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4457700" y="399933"/>
            <a:ext cx="69509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dirty="0">
                <a:solidFill>
                  <a:srgbClr val="007E00"/>
                </a:solidFill>
                <a:latin typeface="Verdana" panose="020B0604030504040204" pitchFamily="34" charset="0"/>
                <a:ea typeface="Verdana" panose="020B0604030504040204" pitchFamily="34" charset="0"/>
                <a:cs typeface="Verdana" panose="020B0604030504040204" pitchFamily="34" charset="0"/>
              </a:rPr>
              <a:t>PROPOSAL – ONE ACRE FUND KENYA</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3382" r="6976" b="2018"/>
          <a:stretch/>
        </p:blipFill>
        <p:spPr>
          <a:xfrm>
            <a:off x="1025471" y="1637105"/>
            <a:ext cx="2015096" cy="212629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857" y="1637105"/>
            <a:ext cx="1600200" cy="213360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14257"/>
          <a:stretch/>
        </p:blipFill>
        <p:spPr>
          <a:xfrm>
            <a:off x="852688" y="4087674"/>
            <a:ext cx="4307966" cy="2770326"/>
          </a:xfrm>
          <a:prstGeom prst="rect">
            <a:avLst/>
          </a:prstGeom>
        </p:spPr>
      </p:pic>
      <p:sp>
        <p:nvSpPr>
          <p:cNvPr id="5" name="TextBox 4"/>
          <p:cNvSpPr txBox="1"/>
          <p:nvPr/>
        </p:nvSpPr>
        <p:spPr>
          <a:xfrm>
            <a:off x="1622406" y="3763401"/>
            <a:ext cx="2684265" cy="276999"/>
          </a:xfrm>
          <a:prstGeom prst="rect">
            <a:avLst/>
          </a:prstGeom>
          <a:noFill/>
        </p:spPr>
        <p:txBody>
          <a:bodyPr wrap="square" rtlCol="0">
            <a:spAutoFit/>
          </a:bodyPr>
          <a:lstStyle/>
          <a:p>
            <a:r>
              <a:rPr lang="en-GB" sz="1200" b="1" dirty="0"/>
              <a:t>Above: Specialized maize storage bags</a:t>
            </a:r>
            <a:endParaRPr lang="en-US" sz="1200" b="1" dirty="0"/>
          </a:p>
        </p:txBody>
      </p:sp>
      <p:sp>
        <p:nvSpPr>
          <p:cNvPr id="14" name="Rectangle 13">
            <a:extLst>
              <a:ext uri="{FF2B5EF4-FFF2-40B4-BE49-F238E27FC236}">
                <a16:creationId xmlns:a16="http://schemas.microsoft.com/office/drawing/2014/main" id="{E2BCE0A0-9A6E-344B-8AE5-F2D3A893AB09}"/>
              </a:ext>
            </a:extLst>
          </p:cNvPr>
          <p:cNvSpPr/>
          <p:nvPr/>
        </p:nvSpPr>
        <p:spPr>
          <a:xfrm>
            <a:off x="0" y="1098201"/>
            <a:ext cx="12192000" cy="457998"/>
          </a:xfrm>
          <a:prstGeom prst="rect">
            <a:avLst/>
          </a:prstGeom>
          <a:solidFill>
            <a:srgbClr val="EC7D1E"/>
          </a:solidFill>
          <a:ln>
            <a:solidFill>
              <a:srgbClr val="EC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EMPOWERING INDIVIDUALS IN THE GLOBAL COMMUNITY THROUGH ENTREPRENEURSHIP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1A608C0-C3D2-43B2-B5C3-030788834B88}"/>
              </a:ext>
            </a:extLst>
          </p:cNvPr>
          <p:cNvSpPr txBox="1"/>
          <p:nvPr/>
        </p:nvSpPr>
        <p:spPr>
          <a:xfrm>
            <a:off x="867905" y="2723159"/>
            <a:ext cx="6059837" cy="3320668"/>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Combines the business models of an agribusiness and an MFI, providing inputs like seed and fertilizer on credit</a:t>
            </a:r>
          </a:p>
          <a:p>
            <a:pPr marL="57150">
              <a:lnSpc>
                <a:spcPct val="90000"/>
              </a:lnSpc>
              <a:spcAft>
                <a:spcPts val="600"/>
              </a:spcAft>
            </a:pPr>
            <a:endParaRPr lang="en-US" dirty="0">
              <a:solidFill>
                <a:schemeClr val="tx1">
                  <a:lumMod val="65000"/>
                  <a:lumOff val="35000"/>
                </a:schemeClr>
              </a:solidFill>
            </a:endParaRPr>
          </a:p>
          <a:p>
            <a:pPr marL="285750" indent="-228600">
              <a:lnSpc>
                <a:spcPct val="90000"/>
              </a:lnSpc>
              <a:spcAft>
                <a:spcPts val="600"/>
              </a:spcAft>
              <a:buFont typeface="Arial" panose="020B0604020202020204" pitchFamily="34" charset="0"/>
              <a:buChar char="•"/>
            </a:pPr>
            <a:r>
              <a:rPr lang="en-US" dirty="0">
                <a:solidFill>
                  <a:schemeClr val="tx1">
                    <a:lumMod val="65000"/>
                    <a:lumOff val="35000"/>
                  </a:schemeClr>
                </a:solidFill>
              </a:rPr>
              <a:t>Agriculture financial services include but are not limited to:</a:t>
            </a:r>
          </a:p>
          <a:p>
            <a:pPr marL="57150">
              <a:lnSpc>
                <a:spcPct val="90000"/>
              </a:lnSpc>
              <a:spcAft>
                <a:spcPts val="600"/>
              </a:spcAft>
            </a:pPr>
            <a:r>
              <a:rPr lang="en-US" dirty="0">
                <a:solidFill>
                  <a:schemeClr val="tx1">
                    <a:lumMod val="65000"/>
                    <a:lumOff val="35000"/>
                  </a:schemeClr>
                </a:solidFill>
              </a:rPr>
              <a:t>     	* Seasonal cash loans </a:t>
            </a:r>
          </a:p>
          <a:p>
            <a:pPr marL="57150">
              <a:lnSpc>
                <a:spcPct val="90000"/>
              </a:lnSpc>
              <a:spcAft>
                <a:spcPts val="600"/>
              </a:spcAft>
            </a:pPr>
            <a:r>
              <a:rPr lang="en-US" dirty="0">
                <a:solidFill>
                  <a:schemeClr val="tx1">
                    <a:lumMod val="65000"/>
                    <a:lumOff val="35000"/>
                  </a:schemeClr>
                </a:solidFill>
              </a:rPr>
              <a:t>     	* In-kind input credit </a:t>
            </a:r>
          </a:p>
          <a:p>
            <a:pPr marL="57150">
              <a:lnSpc>
                <a:spcPct val="90000"/>
              </a:lnSpc>
              <a:spcAft>
                <a:spcPts val="600"/>
              </a:spcAft>
            </a:pPr>
            <a:r>
              <a:rPr lang="en-US" dirty="0">
                <a:solidFill>
                  <a:schemeClr val="tx1">
                    <a:lumMod val="65000"/>
                    <a:lumOff val="35000"/>
                  </a:schemeClr>
                </a:solidFill>
              </a:rPr>
              <a:t>     	* Layaway </a:t>
            </a:r>
          </a:p>
          <a:p>
            <a:pPr marL="57150">
              <a:lnSpc>
                <a:spcPct val="90000"/>
              </a:lnSpc>
              <a:spcAft>
                <a:spcPts val="600"/>
              </a:spcAft>
            </a:pPr>
            <a:r>
              <a:rPr lang="en-US" dirty="0">
                <a:solidFill>
                  <a:schemeClr val="tx1">
                    <a:lumMod val="65000"/>
                    <a:lumOff val="35000"/>
                  </a:schemeClr>
                </a:solidFill>
              </a:rPr>
              <a:t>     	* Post-harvest credit advance </a:t>
            </a:r>
          </a:p>
        </p:txBody>
      </p:sp>
      <p:pic>
        <p:nvPicPr>
          <p:cNvPr id="7" name="Picture 6">
            <a:extLst>
              <a:ext uri="{FF2B5EF4-FFF2-40B4-BE49-F238E27FC236}">
                <a16:creationId xmlns:a16="http://schemas.microsoft.com/office/drawing/2014/main" id="{023E9FC6-18FC-4485-9B8D-1611CD7A9B52}"/>
              </a:ext>
            </a:extLst>
          </p:cNvPr>
          <p:cNvPicPr>
            <a:picLocks noChangeAspect="1"/>
          </p:cNvPicPr>
          <p:nvPr/>
        </p:nvPicPr>
        <p:blipFill rotWithShape="1">
          <a:blip r:embed="rId3">
            <a:extLst>
              <a:ext uri="{28A0092B-C50C-407E-A947-70E740481C1C}">
                <a14:useLocalDpi xmlns:a14="http://schemas.microsoft.com/office/drawing/2010/main" val="0"/>
              </a:ext>
            </a:extLst>
          </a:blip>
          <a:srcRect l="31060" r="12519"/>
          <a:stretch/>
        </p:blipFill>
        <p:spPr>
          <a:xfrm>
            <a:off x="7828150" y="1068504"/>
            <a:ext cx="4355282" cy="578949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TextBox 11">
            <a:extLst>
              <a:ext uri="{FF2B5EF4-FFF2-40B4-BE49-F238E27FC236}">
                <a16:creationId xmlns:a16="http://schemas.microsoft.com/office/drawing/2014/main" id="{FB46D3DB-6748-46E5-80A5-4075C91ACA85}"/>
              </a:ext>
            </a:extLst>
          </p:cNvPr>
          <p:cNvSpPr txBox="1"/>
          <p:nvPr/>
        </p:nvSpPr>
        <p:spPr>
          <a:xfrm>
            <a:off x="2242492" y="2213473"/>
            <a:ext cx="2491740" cy="369332"/>
          </a:xfrm>
          <a:prstGeom prst="rect">
            <a:avLst/>
          </a:prstGeom>
          <a:noFill/>
        </p:spPr>
        <p:txBody>
          <a:bodyPr wrap="square" rtlCol="0">
            <a:spAutoFit/>
          </a:bodyPr>
          <a:lstStyle/>
          <a:p>
            <a:pPr>
              <a:spcAft>
                <a:spcPts val="600"/>
              </a:spcAft>
            </a:pPr>
            <a:r>
              <a:rPr lang="en-US" b="1" dirty="0">
                <a:solidFill>
                  <a:srgbClr val="339933"/>
                </a:solidFill>
              </a:rPr>
              <a:t>Agricultural Finance</a:t>
            </a:r>
            <a:endParaRPr lang="es-419" b="1" dirty="0">
              <a:solidFill>
                <a:srgbClr val="339933"/>
              </a:solidFill>
            </a:endParaRPr>
          </a:p>
        </p:txBody>
      </p:sp>
      <p:sp>
        <p:nvSpPr>
          <p:cNvPr id="20" name="Shape 161">
            <a:extLst>
              <a:ext uri="{FF2B5EF4-FFF2-40B4-BE49-F238E27FC236}">
                <a16:creationId xmlns:a16="http://schemas.microsoft.com/office/drawing/2014/main" id="{D39518B6-2C89-45BB-A778-9F7E964EB59C}"/>
              </a:ext>
            </a:extLst>
          </p:cNvPr>
          <p:cNvSpPr/>
          <p:nvPr/>
        </p:nvSpPr>
        <p:spPr>
          <a:xfrm>
            <a:off x="0" y="1486956"/>
            <a:ext cx="12191999" cy="586163"/>
          </a:xfrm>
          <a:prstGeom prst="rect">
            <a:avLst/>
          </a:prstGeom>
          <a:solidFill>
            <a:srgbClr val="B75596"/>
          </a:solidFill>
          <a:ln w="6350">
            <a:solidFill>
              <a:schemeClr val="accent5"/>
            </a:solidFill>
            <a:miter/>
          </a:ln>
        </p:spPr>
        <p:txBody>
          <a:bodyPr lIns="45718" tIns="45718" rIns="45718" bIns="45718" anchor="ctr"/>
          <a:lstStyle/>
          <a:p>
            <a:pPr algn="ctr">
              <a:defRPr>
                <a:solidFill>
                  <a:srgbClr val="FFFFFF"/>
                </a:solidFill>
                <a:latin typeface="+mj-lt"/>
                <a:ea typeface="+mj-ea"/>
                <a:cs typeface="+mj-cs"/>
                <a:sym typeface="Calibri"/>
              </a:defRPr>
            </a:pPr>
            <a:r>
              <a:rPr lang="en-US" b="1" dirty="0"/>
              <a:t>WPF Supported Model 4</a:t>
            </a:r>
            <a:endParaRPr b="1" dirty="0"/>
          </a:p>
        </p:txBody>
      </p:sp>
      <p:pic>
        <p:nvPicPr>
          <p:cNvPr id="22" name="Picture 21" descr="BG-Logo">
            <a:extLst>
              <a:ext uri="{FF2B5EF4-FFF2-40B4-BE49-F238E27FC236}">
                <a16:creationId xmlns:a16="http://schemas.microsoft.com/office/drawing/2014/main" id="{4F3B812A-9002-4CC0-94AC-B68B1416B2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031" y="5958334"/>
            <a:ext cx="1174258" cy="474981"/>
          </a:xfrm>
          <a:prstGeom prst="rect">
            <a:avLst/>
          </a:prstGeom>
          <a:noFill/>
          <a:ln>
            <a:noFill/>
          </a:ln>
        </p:spPr>
      </p:pic>
      <p:pic>
        <p:nvPicPr>
          <p:cNvPr id="23" name="Picture 22" descr="Image result for one acre fund">
            <a:extLst>
              <a:ext uri="{FF2B5EF4-FFF2-40B4-BE49-F238E27FC236}">
                <a16:creationId xmlns:a16="http://schemas.microsoft.com/office/drawing/2014/main" id="{F51B8203-1319-4E51-BF1B-FC79388DB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286" b="22772"/>
          <a:stretch/>
        </p:blipFill>
        <p:spPr bwMode="auto">
          <a:xfrm>
            <a:off x="3488362" y="5982145"/>
            <a:ext cx="1750977" cy="427357"/>
          </a:xfrm>
          <a:prstGeom prst="rect">
            <a:avLst/>
          </a:prstGeom>
          <a:noFill/>
          <a:ln>
            <a:noFill/>
          </a:ln>
          <a:extLst>
            <a:ext uri="{53640926-AAD7-44D8-BBD7-CCE9431645EC}">
              <a14:shadowObscured xmlns:a14="http://schemas.microsoft.com/office/drawing/2010/main"/>
            </a:ext>
          </a:extLst>
        </p:spPr>
      </p:pic>
      <p:pic>
        <p:nvPicPr>
          <p:cNvPr id="24" name="Picture 23" descr="http://www.bgmfi.com/images/complogo.jpg">
            <a:extLst>
              <a:ext uri="{FF2B5EF4-FFF2-40B4-BE49-F238E27FC236}">
                <a16:creationId xmlns:a16="http://schemas.microsoft.com/office/drawing/2014/main" id="{55EBC4BC-38D5-4D91-9D7A-39CE10D5A1B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4611" y="6009110"/>
            <a:ext cx="1552939" cy="373426"/>
          </a:xfrm>
          <a:prstGeom prst="rect">
            <a:avLst/>
          </a:prstGeom>
          <a:noFill/>
          <a:ln>
            <a:noFill/>
          </a:ln>
        </p:spPr>
      </p:pic>
      <p:pic>
        <p:nvPicPr>
          <p:cNvPr id="10" name="image1.png">
            <a:extLst>
              <a:ext uri="{FF2B5EF4-FFF2-40B4-BE49-F238E27FC236}">
                <a16:creationId xmlns:a16="http://schemas.microsoft.com/office/drawing/2014/main" id="{4797D9D8-37E3-9040-B1AD-A3A23AFEEB35}"/>
              </a:ext>
            </a:extLst>
          </p:cNvPr>
          <p:cNvPicPr>
            <a:picLocks noChangeAspect="1"/>
          </p:cNvPicPr>
          <p:nvPr/>
        </p:nvPicPr>
        <p:blipFill>
          <a:blip r:embed="rId7"/>
          <a:stretch>
            <a:fillRect/>
          </a:stretch>
        </p:blipFill>
        <p:spPr>
          <a:xfrm>
            <a:off x="0" y="-22511"/>
            <a:ext cx="12180317" cy="1513221"/>
          </a:xfrm>
          <a:prstGeom prst="rect">
            <a:avLst/>
          </a:prstGeom>
          <a:ln w="12700">
            <a:miter lim="400000"/>
          </a:ln>
        </p:spPr>
      </p:pic>
    </p:spTree>
    <p:extLst>
      <p:ext uri="{BB962C8B-B14F-4D97-AF65-F5344CB8AC3E}">
        <p14:creationId xmlns:p14="http://schemas.microsoft.com/office/powerpoint/2010/main" val="3555999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57610-CDF6-47E4-B37A-6D8CB67112C0}"/>
              </a:ext>
            </a:extLst>
          </p:cNvPr>
          <p:cNvSpPr>
            <a:spLocks noGrp="1"/>
          </p:cNvSpPr>
          <p:nvPr>
            <p:ph type="title"/>
          </p:nvPr>
        </p:nvSpPr>
        <p:spPr>
          <a:xfrm>
            <a:off x="838200" y="1724187"/>
            <a:ext cx="10515600" cy="3409626"/>
          </a:xfrm>
          <a:ln w="28575">
            <a:solidFill>
              <a:schemeClr val="accent1"/>
            </a:solidFill>
          </a:ln>
        </p:spPr>
        <p:txBody>
          <a:bodyPr>
            <a:normAutofit/>
          </a:bodyPr>
          <a:lstStyle/>
          <a:p>
            <a:pPr algn="ctr"/>
            <a:r>
              <a:rPr lang="en-US" sz="2800" b="1" dirty="0">
                <a:solidFill>
                  <a:schemeClr val="accent1"/>
                </a:solidFill>
              </a:rPr>
              <a:t>WPF Kenya Partner:</a:t>
            </a:r>
            <a:br>
              <a:rPr lang="en-US" b="1" dirty="0">
                <a:solidFill>
                  <a:schemeClr val="accent1"/>
                </a:solidFill>
              </a:rPr>
            </a:br>
            <a:r>
              <a:rPr lang="en-US" b="1" dirty="0">
                <a:solidFill>
                  <a:schemeClr val="accent1"/>
                </a:solidFill>
              </a:rPr>
              <a:t>MUSONI MICROFINANCE</a:t>
            </a:r>
            <a:br>
              <a:rPr lang="en-US" b="1" dirty="0">
                <a:solidFill>
                  <a:schemeClr val="accent1"/>
                </a:solidFill>
              </a:rPr>
            </a:br>
            <a:br>
              <a:rPr lang="en-US" sz="3200" b="1" dirty="0">
                <a:solidFill>
                  <a:schemeClr val="accent1"/>
                </a:solidFill>
              </a:rPr>
            </a:br>
            <a:r>
              <a:rPr lang="en-US" sz="2800" b="1" dirty="0">
                <a:solidFill>
                  <a:schemeClr val="accent1"/>
                </a:solidFill>
              </a:rPr>
              <a:t>Type of microfinance:</a:t>
            </a:r>
            <a:br>
              <a:rPr lang="en-US" sz="3200" b="1" dirty="0">
                <a:solidFill>
                  <a:schemeClr val="accent1"/>
                </a:solidFill>
              </a:rPr>
            </a:br>
            <a:r>
              <a:rPr lang="en-US" sz="3200" b="1" dirty="0">
                <a:solidFill>
                  <a:schemeClr val="accent1"/>
                </a:solidFill>
              </a:rPr>
              <a:t>TRADITIONAL GROUP LENDING MICROFINANCE</a:t>
            </a:r>
          </a:p>
        </p:txBody>
      </p:sp>
    </p:spTree>
    <p:extLst>
      <p:ext uri="{BB962C8B-B14F-4D97-AF65-F5344CB8AC3E}">
        <p14:creationId xmlns:p14="http://schemas.microsoft.com/office/powerpoint/2010/main" val="1724024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5209902" y="1974306"/>
            <a:ext cx="6592168" cy="428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buClr>
                <a:srgbClr val="007E00"/>
              </a:buClr>
              <a:buFont typeface="Wingdings" pitchFamily="2" charset="2"/>
              <a:buChar char="q"/>
            </a:pPr>
            <a:r>
              <a:rPr lang="en-US" sz="1900" b="1" dirty="0"/>
              <a:t>WFM </a:t>
            </a:r>
            <a:r>
              <a:rPr lang="en-US" sz="2000" b="1" dirty="0"/>
              <a:t>Product: </a:t>
            </a:r>
            <a:r>
              <a:rPr lang="en-US" sz="2000" dirty="0"/>
              <a:t>Coffee</a:t>
            </a:r>
          </a:p>
          <a:p>
            <a:pPr marL="457200" indent="-457200">
              <a:lnSpc>
                <a:spcPct val="90000"/>
              </a:lnSpc>
              <a:spcBef>
                <a:spcPct val="20000"/>
              </a:spcBef>
              <a:buClr>
                <a:srgbClr val="007E00"/>
              </a:buClr>
              <a:buFont typeface="Wingdings" pitchFamily="2" charset="2"/>
              <a:buChar char="q"/>
            </a:pPr>
            <a:endParaRPr lang="en-US" sz="900" b="1" dirty="0"/>
          </a:p>
          <a:p>
            <a:pPr marL="457200" indent="-457200">
              <a:lnSpc>
                <a:spcPct val="90000"/>
              </a:lnSpc>
              <a:spcBef>
                <a:spcPct val="20000"/>
              </a:spcBef>
              <a:buClr>
                <a:srgbClr val="007E00"/>
              </a:buClr>
              <a:buFont typeface="Wingdings" pitchFamily="2" charset="2"/>
              <a:buChar char="q"/>
            </a:pPr>
            <a:r>
              <a:rPr lang="en-US" sz="2000" b="1" dirty="0"/>
              <a:t>Region: </a:t>
            </a:r>
            <a:r>
              <a:rPr lang="en-US" sz="2000" dirty="0"/>
              <a:t>Country-wide, with focus on coastal regions</a:t>
            </a:r>
          </a:p>
          <a:p>
            <a:pPr>
              <a:lnSpc>
                <a:spcPct val="90000"/>
              </a:lnSpc>
              <a:spcBef>
                <a:spcPct val="20000"/>
              </a:spcBef>
              <a:buClr>
                <a:srgbClr val="007E00"/>
              </a:buClr>
            </a:pPr>
            <a:endParaRPr lang="en-US" sz="900" dirty="0"/>
          </a:p>
          <a:p>
            <a:pPr marL="457200" indent="-457200">
              <a:lnSpc>
                <a:spcPct val="90000"/>
              </a:lnSpc>
              <a:spcBef>
                <a:spcPct val="20000"/>
              </a:spcBef>
              <a:buClr>
                <a:srgbClr val="007E00"/>
              </a:buClr>
              <a:buFont typeface="Wingdings" pitchFamily="2" charset="2"/>
              <a:buChar char="q"/>
            </a:pPr>
            <a:r>
              <a:rPr lang="en-US" sz="2000" b="1" dirty="0"/>
              <a:t>Implementing Partner: </a:t>
            </a:r>
            <a:r>
              <a:rPr lang="en-US" sz="2000" dirty="0"/>
              <a:t>Musoni </a:t>
            </a:r>
          </a:p>
          <a:p>
            <a:pPr marL="457200" indent="-457200">
              <a:lnSpc>
                <a:spcPct val="90000"/>
              </a:lnSpc>
              <a:spcBef>
                <a:spcPct val="20000"/>
              </a:spcBef>
              <a:buClr>
                <a:srgbClr val="007E00"/>
              </a:buClr>
              <a:buFont typeface="Wingdings" pitchFamily="2" charset="2"/>
              <a:buChar char="q"/>
            </a:pPr>
            <a:endParaRPr lang="en-US" sz="900" dirty="0"/>
          </a:p>
          <a:p>
            <a:pPr marL="457200" indent="-457200">
              <a:lnSpc>
                <a:spcPct val="90000"/>
              </a:lnSpc>
              <a:spcBef>
                <a:spcPct val="20000"/>
              </a:spcBef>
              <a:buClr>
                <a:srgbClr val="007E00"/>
              </a:buClr>
              <a:buFont typeface="Wingdings" pitchFamily="2" charset="2"/>
              <a:buChar char="q"/>
            </a:pPr>
            <a:r>
              <a:rPr lang="en-US" sz="2000" b="1" dirty="0"/>
              <a:t>Proposal:</a:t>
            </a:r>
            <a:r>
              <a:rPr lang="en-US" sz="2000" dirty="0"/>
              <a:t> $500,000 grant to reach 3,191 new clients</a:t>
            </a:r>
          </a:p>
          <a:p>
            <a:pPr>
              <a:lnSpc>
                <a:spcPct val="90000"/>
              </a:lnSpc>
              <a:spcBef>
                <a:spcPct val="20000"/>
              </a:spcBef>
              <a:buClr>
                <a:srgbClr val="007E00"/>
              </a:buClr>
            </a:pPr>
            <a:endParaRPr lang="en-US" sz="1600" dirty="0"/>
          </a:p>
          <a:p>
            <a:pPr marL="457200" indent="-457200">
              <a:lnSpc>
                <a:spcPct val="90000"/>
              </a:lnSpc>
              <a:spcBef>
                <a:spcPct val="20000"/>
              </a:spcBef>
              <a:buClr>
                <a:srgbClr val="007E00"/>
              </a:buClr>
              <a:buFont typeface="Wingdings" pitchFamily="2" charset="2"/>
              <a:buChar char="q"/>
            </a:pPr>
            <a:r>
              <a:rPr lang="en-US" sz="2000" b="1" dirty="0"/>
              <a:t>Project Justification: </a:t>
            </a:r>
            <a:r>
              <a:rPr lang="en-US" sz="2000" dirty="0"/>
              <a:t>Musoni Kenya is an industry leader in digitized microfinance services. They recently launched the M-Nawiri product, which combines technology and high touch responsible finance best practices to deliver accessible business loans. WPF support will help Musoni scale this product to new branches in Kenya. </a:t>
            </a:r>
            <a:endParaRPr lang="en-US" sz="1900" dirty="0"/>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0083" y="317335"/>
            <a:ext cx="1371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4" name="Text Box 6"/>
          <p:cNvSpPr txBox="1">
            <a:spLocks noChangeArrowheads="1"/>
          </p:cNvSpPr>
          <p:nvPr/>
        </p:nvSpPr>
        <p:spPr bwMode="auto">
          <a:xfrm>
            <a:off x="3505200" y="203936"/>
            <a:ext cx="6858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dirty="0">
                <a:solidFill>
                  <a:srgbClr val="007E00"/>
                </a:solidFill>
                <a:latin typeface="Verdana" pitchFamily="34" charset="0"/>
              </a:rPr>
              <a:t>Potential Kenya G6 Project</a:t>
            </a:r>
          </a:p>
        </p:txBody>
      </p:sp>
      <p:grpSp>
        <p:nvGrpSpPr>
          <p:cNvPr id="3" name="Group 2">
            <a:extLst>
              <a:ext uri="{FF2B5EF4-FFF2-40B4-BE49-F238E27FC236}">
                <a16:creationId xmlns:a16="http://schemas.microsoft.com/office/drawing/2014/main" id="{F7E0C1A5-DF80-314B-930D-4B0663D418AB}"/>
              </a:ext>
            </a:extLst>
          </p:cNvPr>
          <p:cNvGrpSpPr>
            <a:grpSpLocks noChangeAspect="1"/>
          </p:cNvGrpSpPr>
          <p:nvPr/>
        </p:nvGrpSpPr>
        <p:grpSpPr>
          <a:xfrm>
            <a:off x="622615" y="1401218"/>
            <a:ext cx="4197357" cy="5488068"/>
            <a:chOff x="1823856" y="1752600"/>
            <a:chExt cx="3362688" cy="4396734"/>
          </a:xfrm>
        </p:grpSpPr>
        <p:pic>
          <p:nvPicPr>
            <p:cNvPr id="1026" name="Picture 2" descr="Administrative Map of Kenya">
              <a:extLst>
                <a:ext uri="{FF2B5EF4-FFF2-40B4-BE49-F238E27FC236}">
                  <a16:creationId xmlns:a16="http://schemas.microsoft.com/office/drawing/2014/main" id="{F392D4DC-2FDC-470D-9CA5-D297B700F3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3856" y="1752600"/>
              <a:ext cx="3362688" cy="4396734"/>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AE821445-78DF-4C85-BF29-22E9F8032AF0}"/>
                </a:ext>
              </a:extLst>
            </p:cNvPr>
            <p:cNvSpPr/>
            <p:nvPr/>
          </p:nvSpPr>
          <p:spPr>
            <a:xfrm>
              <a:off x="3501683" y="4494487"/>
              <a:ext cx="12192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14936DEA-63B4-FE48-B1DB-BB0B7186C00B}"/>
              </a:ext>
            </a:extLst>
          </p:cNvPr>
          <p:cNvSpPr/>
          <p:nvPr/>
        </p:nvSpPr>
        <p:spPr>
          <a:xfrm>
            <a:off x="0" y="943221"/>
            <a:ext cx="12192000" cy="457998"/>
          </a:xfrm>
          <a:prstGeom prst="rect">
            <a:avLst/>
          </a:prstGeom>
          <a:solidFill>
            <a:srgbClr val="EC7D1E"/>
          </a:solidFill>
          <a:ln>
            <a:solidFill>
              <a:srgbClr val="EC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EMPOWERING INDIVIDUALS IN THE GLOBAL COMMUNITY THROUGH ENTREPRENEURSHIP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12645BE-B487-4564-A646-9405B5C93C7A}"/>
              </a:ext>
            </a:extLst>
          </p:cNvPr>
          <p:cNvSpPr txBox="1"/>
          <p:nvPr/>
        </p:nvSpPr>
        <p:spPr>
          <a:xfrm>
            <a:off x="2929350" y="2261610"/>
            <a:ext cx="3409457" cy="411191"/>
          </a:xfrm>
          <a:prstGeom prst="rect">
            <a:avLst/>
          </a:prstGeom>
        </p:spPr>
        <p:txBody>
          <a:bodyPr vert="horz" lIns="91440" tIns="45720" rIns="91440" bIns="45720" rtlCol="0">
            <a:normAutofit/>
          </a:bodyPr>
          <a:lstStyle/>
          <a:p>
            <a:pPr>
              <a:lnSpc>
                <a:spcPct val="90000"/>
              </a:lnSpc>
              <a:spcAft>
                <a:spcPts val="600"/>
              </a:spcAft>
            </a:pPr>
            <a:r>
              <a:rPr lang="en-US" sz="2000" b="1" dirty="0">
                <a:solidFill>
                  <a:srgbClr val="339933"/>
                </a:solidFill>
              </a:rPr>
              <a:t>Traditional Group Lending</a:t>
            </a:r>
          </a:p>
        </p:txBody>
      </p:sp>
      <p:pic>
        <p:nvPicPr>
          <p:cNvPr id="10" name="Picture 9">
            <a:extLst>
              <a:ext uri="{FF2B5EF4-FFF2-40B4-BE49-F238E27FC236}">
                <a16:creationId xmlns:a16="http://schemas.microsoft.com/office/drawing/2014/main" id="{507541D4-5BDD-4324-B5AF-928786489EFA}"/>
              </a:ext>
            </a:extLst>
          </p:cNvPr>
          <p:cNvPicPr>
            <a:picLocks noChangeAspect="1"/>
          </p:cNvPicPr>
          <p:nvPr/>
        </p:nvPicPr>
        <p:blipFill rotWithShape="1">
          <a:blip r:embed="rId3">
            <a:extLst>
              <a:ext uri="{28A0092B-C50C-407E-A947-70E740481C1C}">
                <a14:useLocalDpi xmlns:a14="http://schemas.microsoft.com/office/drawing/2010/main" val="0"/>
              </a:ext>
            </a:extLst>
          </a:blip>
          <a:srcRect l="26347" r="17232"/>
          <a:stretch/>
        </p:blipFill>
        <p:spPr>
          <a:xfrm>
            <a:off x="8240645" y="1605389"/>
            <a:ext cx="3951355" cy="525255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TextBox 11">
            <a:extLst>
              <a:ext uri="{FF2B5EF4-FFF2-40B4-BE49-F238E27FC236}">
                <a16:creationId xmlns:a16="http://schemas.microsoft.com/office/drawing/2014/main" id="{54E9766B-80D9-4A4B-B496-DCA4F33E1C84}"/>
              </a:ext>
            </a:extLst>
          </p:cNvPr>
          <p:cNvSpPr txBox="1"/>
          <p:nvPr/>
        </p:nvSpPr>
        <p:spPr>
          <a:xfrm>
            <a:off x="1158949" y="2894409"/>
            <a:ext cx="6402495" cy="28931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rPr>
              <a:t>Groups of entrepreneurs of 3-15 members accessing credit from an MFI</a:t>
            </a:r>
          </a:p>
          <a:p>
            <a:pPr marL="285750" indent="-285750">
              <a:spcAft>
                <a:spcPts val="600"/>
              </a:spcAft>
              <a:buFont typeface="Arial" panose="020B0604020202020204" pitchFamily="34" charset="0"/>
              <a:buChar char="•"/>
            </a:pPr>
            <a:r>
              <a:rPr lang="en-US" dirty="0">
                <a:solidFill>
                  <a:schemeClr val="tx1">
                    <a:lumMod val="65000"/>
                    <a:lumOff val="35000"/>
                  </a:schemeClr>
                </a:solidFill>
              </a:rPr>
              <a:t>Potential direct access to other financial services: savings, insurance, remittances</a:t>
            </a:r>
          </a:p>
          <a:p>
            <a:pPr marL="285750" indent="-285750">
              <a:spcAft>
                <a:spcPts val="600"/>
              </a:spcAft>
              <a:buFont typeface="Arial" panose="020B0604020202020204" pitchFamily="34" charset="0"/>
              <a:buChar char="•"/>
            </a:pPr>
            <a:r>
              <a:rPr lang="en-US" dirty="0">
                <a:solidFill>
                  <a:schemeClr val="tx1">
                    <a:lumMod val="65000"/>
                    <a:lumOff val="35000"/>
                  </a:schemeClr>
                </a:solidFill>
              </a:rPr>
              <a:t>Both joint liability and individual liability with groups there for validation and ease of management</a:t>
            </a:r>
          </a:p>
          <a:p>
            <a:pPr marL="285750" indent="-285750">
              <a:spcAft>
                <a:spcPts val="600"/>
              </a:spcAft>
              <a:buFont typeface="Arial" panose="020B0604020202020204" pitchFamily="34" charset="0"/>
              <a:buChar char="•"/>
            </a:pPr>
            <a:r>
              <a:rPr lang="en-US" dirty="0">
                <a:solidFill>
                  <a:schemeClr val="tx1">
                    <a:lumMod val="65000"/>
                    <a:lumOff val="35000"/>
                  </a:schemeClr>
                </a:solidFill>
              </a:rPr>
              <a:t>Loan utilization focuses on income generating activities</a:t>
            </a:r>
          </a:p>
          <a:p>
            <a:pPr marL="285750" indent="-285750">
              <a:spcAft>
                <a:spcPts val="600"/>
              </a:spcAft>
              <a:buFont typeface="Arial" panose="020B0604020202020204" pitchFamily="34" charset="0"/>
              <a:buChar char="•"/>
            </a:pPr>
            <a:r>
              <a:rPr lang="en-US" dirty="0">
                <a:solidFill>
                  <a:schemeClr val="tx1">
                    <a:lumMod val="65000"/>
                    <a:lumOff val="35000"/>
                  </a:schemeClr>
                </a:solidFill>
              </a:rPr>
              <a:t>Transactions take place in the field weekly; bi-weekly or monthly</a:t>
            </a:r>
            <a:endParaRPr lang="es-419" dirty="0">
              <a:solidFill>
                <a:schemeClr val="tx1">
                  <a:lumMod val="65000"/>
                  <a:lumOff val="35000"/>
                </a:schemeClr>
              </a:solidFill>
            </a:endParaRPr>
          </a:p>
        </p:txBody>
      </p:sp>
      <p:pic>
        <p:nvPicPr>
          <p:cNvPr id="20" name="image1.png">
            <a:extLst>
              <a:ext uri="{FF2B5EF4-FFF2-40B4-BE49-F238E27FC236}">
                <a16:creationId xmlns:a16="http://schemas.microsoft.com/office/drawing/2014/main" id="{2A920663-FB8D-4F8B-91EF-F956E272DEB4}"/>
              </a:ext>
            </a:extLst>
          </p:cNvPr>
          <p:cNvPicPr>
            <a:picLocks noChangeAspect="1"/>
          </p:cNvPicPr>
          <p:nvPr/>
        </p:nvPicPr>
        <p:blipFill>
          <a:blip r:embed="rId4"/>
          <a:stretch>
            <a:fillRect/>
          </a:stretch>
        </p:blipFill>
        <p:spPr>
          <a:xfrm>
            <a:off x="-248" y="57"/>
            <a:ext cx="12191999" cy="1514672"/>
          </a:xfrm>
          <a:prstGeom prst="rect">
            <a:avLst/>
          </a:prstGeom>
          <a:ln w="12700">
            <a:miter lim="400000"/>
          </a:ln>
        </p:spPr>
      </p:pic>
      <p:sp>
        <p:nvSpPr>
          <p:cNvPr id="21" name="Shape 161">
            <a:extLst>
              <a:ext uri="{FF2B5EF4-FFF2-40B4-BE49-F238E27FC236}">
                <a16:creationId xmlns:a16="http://schemas.microsoft.com/office/drawing/2014/main" id="{EF61ED7E-1977-442F-B048-FDB10B73FC8E}"/>
              </a:ext>
            </a:extLst>
          </p:cNvPr>
          <p:cNvSpPr/>
          <p:nvPr/>
        </p:nvSpPr>
        <p:spPr>
          <a:xfrm>
            <a:off x="0" y="1489824"/>
            <a:ext cx="12192000" cy="586163"/>
          </a:xfrm>
          <a:prstGeom prst="rect">
            <a:avLst/>
          </a:prstGeom>
          <a:solidFill>
            <a:srgbClr val="B75596"/>
          </a:solidFill>
          <a:ln w="6350">
            <a:solidFill>
              <a:schemeClr val="accent5"/>
            </a:solidFill>
            <a:miter/>
          </a:ln>
        </p:spPr>
        <p:txBody>
          <a:bodyPr lIns="45718" tIns="45718" rIns="45718" bIns="45718" anchor="ctr"/>
          <a:lstStyle/>
          <a:p>
            <a:pPr algn="ctr">
              <a:defRPr>
                <a:solidFill>
                  <a:srgbClr val="FFFFFF"/>
                </a:solidFill>
                <a:latin typeface="+mj-lt"/>
                <a:ea typeface="+mj-ea"/>
                <a:cs typeface="+mj-cs"/>
                <a:sym typeface="Calibri"/>
              </a:defRPr>
            </a:pPr>
            <a:r>
              <a:rPr lang="en-US" b="1" dirty="0"/>
              <a:t>WPF Supported Model 1</a:t>
            </a:r>
            <a:endParaRPr b="1" dirty="0"/>
          </a:p>
        </p:txBody>
      </p:sp>
      <p:pic>
        <p:nvPicPr>
          <p:cNvPr id="22" name="Picture 21" descr="https://www.wholeplanetfoundation.org/wp-content/uploads/2014/01/SPBD-logo-with-effects-embossed.jpg">
            <a:extLst>
              <a:ext uri="{FF2B5EF4-FFF2-40B4-BE49-F238E27FC236}">
                <a16:creationId xmlns:a16="http://schemas.microsoft.com/office/drawing/2014/main" id="{87C7B204-21E3-408F-883B-3450E0291B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7" t="21195" b="11916"/>
          <a:stretch/>
        </p:blipFill>
        <p:spPr bwMode="auto">
          <a:xfrm>
            <a:off x="2064026" y="5859948"/>
            <a:ext cx="836456" cy="770251"/>
          </a:xfrm>
          <a:prstGeom prst="rect">
            <a:avLst/>
          </a:prstGeom>
          <a:noFill/>
          <a:ln>
            <a:noFill/>
          </a:ln>
          <a:extLst>
            <a:ext uri="{53640926-AAD7-44D8-BBD7-CCE9431645EC}">
              <a14:shadowObscured xmlns:a14="http://schemas.microsoft.com/office/drawing/2010/main"/>
            </a:ext>
          </a:extLst>
        </p:spPr>
      </p:pic>
      <p:pic>
        <p:nvPicPr>
          <p:cNvPr id="23" name="Picture 22" descr="https://www.wholeplanetfoundation.org/wp-content/uploads/2014/01/Grameen-Costa-Rica-Logo.jpg">
            <a:extLst>
              <a:ext uri="{FF2B5EF4-FFF2-40B4-BE49-F238E27FC236}">
                <a16:creationId xmlns:a16="http://schemas.microsoft.com/office/drawing/2014/main" id="{44078E1A-AA28-4F76-B3AA-7C859E07D0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728" b="15307"/>
          <a:stretch/>
        </p:blipFill>
        <p:spPr bwMode="auto">
          <a:xfrm>
            <a:off x="3266893" y="5787509"/>
            <a:ext cx="836456" cy="798273"/>
          </a:xfrm>
          <a:prstGeom prst="rect">
            <a:avLst/>
          </a:prstGeom>
          <a:noFill/>
          <a:ln>
            <a:noFill/>
          </a:ln>
          <a:extLst>
            <a:ext uri="{53640926-AAD7-44D8-BBD7-CCE9431645EC}">
              <a14:shadowObscured xmlns:a14="http://schemas.microsoft.com/office/drawing/2010/main"/>
            </a:ext>
          </a:extLst>
        </p:spPr>
      </p:pic>
      <p:pic>
        <p:nvPicPr>
          <p:cNvPr id="24" name="Picture 23" descr="https://www.wholeplanetfoundation.org/wp-content/uploads/2014/01/BRAC-logo.jpg">
            <a:extLst>
              <a:ext uri="{FF2B5EF4-FFF2-40B4-BE49-F238E27FC236}">
                <a16:creationId xmlns:a16="http://schemas.microsoft.com/office/drawing/2014/main" id="{967F7988-87AF-4163-B402-2FAD1052274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5393" y="5941305"/>
            <a:ext cx="1245697" cy="567993"/>
          </a:xfrm>
          <a:prstGeom prst="rect">
            <a:avLst/>
          </a:prstGeom>
          <a:noFill/>
          <a:ln>
            <a:noFill/>
          </a:ln>
        </p:spPr>
      </p:pic>
      <p:pic>
        <p:nvPicPr>
          <p:cNvPr id="25" name="Picture 24" descr="https://www.wholeplanetfoundation.org/wp-content/uploads/2015/05/RENEW-LOGO.png">
            <a:extLst>
              <a:ext uri="{FF2B5EF4-FFF2-40B4-BE49-F238E27FC236}">
                <a16:creationId xmlns:a16="http://schemas.microsoft.com/office/drawing/2014/main" id="{E8EE4EB2-BCB8-40F4-8259-18A7173DE83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3335" y="5815211"/>
            <a:ext cx="996096" cy="814988"/>
          </a:xfrm>
          <a:prstGeom prst="rect">
            <a:avLst/>
          </a:prstGeom>
          <a:noFill/>
          <a:ln>
            <a:noFill/>
          </a:ln>
        </p:spPr>
      </p:pic>
    </p:spTree>
    <p:extLst>
      <p:ext uri="{BB962C8B-B14F-4D97-AF65-F5344CB8AC3E}">
        <p14:creationId xmlns:p14="http://schemas.microsoft.com/office/powerpoint/2010/main" val="3009266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982060" y="1972159"/>
            <a:ext cx="6425339"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 typeface="Wingdings" panose="05000000000000000000" pitchFamily="2" charset="2"/>
              <a:buChar char="q"/>
            </a:pPr>
            <a:endParaRPr lang="en-US" altLang="en-US" sz="2000" b="1" dirty="0"/>
          </a:p>
          <a:p>
            <a:pPr marL="342900" indent="-342900">
              <a:lnSpc>
                <a:spcPct val="90000"/>
              </a:lnSpc>
              <a:spcBef>
                <a:spcPct val="20000"/>
              </a:spcBef>
              <a:spcAft>
                <a:spcPts val="1200"/>
              </a:spcAft>
              <a:buClr>
                <a:srgbClr val="007E00"/>
              </a:buClr>
              <a:buFont typeface="Wingdings" panose="05000000000000000000" pitchFamily="2" charset="2"/>
              <a:buChar char="q"/>
            </a:pPr>
            <a:r>
              <a:rPr lang="en-US" b="1" dirty="0">
                <a:latin typeface="Verdana" panose="020B0604030504040204" pitchFamily="34" charset="0"/>
                <a:ea typeface="Verdana" panose="020B0604030504040204" pitchFamily="34" charset="0"/>
                <a:cs typeface="Verdana" panose="020B0604030504040204" pitchFamily="34" charset="0"/>
              </a:rPr>
              <a:t>Musoni Microfinance </a:t>
            </a:r>
            <a:r>
              <a:rPr lang="en-US" dirty="0">
                <a:latin typeface="Verdana" panose="020B0604030504040204" pitchFamily="34" charset="0"/>
                <a:ea typeface="Verdana" panose="020B0604030504040204" pitchFamily="34" charset="0"/>
                <a:cs typeface="Verdana" panose="020B0604030504040204" pitchFamily="34" charset="0"/>
              </a:rPr>
              <a:t>launched in Kenya in 2009, with a goal of 100% paperless and cashless services. Musoni Microfinance is partially owned by Musoni BV, which also owns the Musoni System company dedicated to developing software solutions for microfinance institutions. </a:t>
            </a:r>
            <a:endParaRPr lang="en-US" sz="2000" b="1"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90000"/>
              </a:lnSpc>
              <a:spcBef>
                <a:spcPct val="20000"/>
              </a:spcBef>
              <a:spcAft>
                <a:spcPts val="1200"/>
              </a:spcAft>
              <a:buClr>
                <a:srgbClr val="007E00"/>
              </a:buClr>
              <a:buFont typeface="Wingdings" panose="05000000000000000000" pitchFamily="2" charset="2"/>
              <a:buChar char="q"/>
            </a:pPr>
            <a:r>
              <a:rPr lang="en-US" dirty="0">
                <a:latin typeface="Verdana" panose="020B0604030504040204" pitchFamily="34" charset="0"/>
                <a:ea typeface="Verdana" panose="020B0604030504040204" pitchFamily="34" charset="0"/>
                <a:cs typeface="Verdana" panose="020B0604030504040204" pitchFamily="34" charset="0"/>
              </a:rPr>
              <a:t>The MFI now has 30 branches in Kenya and is actively opening new branches. Musoni’s loan products include business, agricultural, emergency, asset, and education loans, offered in group and individual methodologies. Some of the products are available only as top-up loans for clients with an existing business loan. </a:t>
            </a:r>
          </a:p>
          <a:p>
            <a:pPr>
              <a:lnSpc>
                <a:spcPct val="90000"/>
              </a:lnSpc>
              <a:spcBef>
                <a:spcPct val="20000"/>
              </a:spcBef>
              <a:spcAft>
                <a:spcPts val="1200"/>
              </a:spcAft>
              <a:buClr>
                <a:srgbClr val="007E00"/>
              </a:buClr>
            </a:pPr>
            <a:endParaRPr lang="en-US" altLang="en-US" sz="2000" b="1"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2760" y="378976"/>
            <a:ext cx="1371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6"/>
          <p:cNvSpPr txBox="1">
            <a:spLocks noChangeArrowheads="1"/>
          </p:cNvSpPr>
          <p:nvPr/>
        </p:nvSpPr>
        <p:spPr bwMode="auto">
          <a:xfrm>
            <a:off x="3505200" y="70992"/>
            <a:ext cx="63382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a:solidFill>
                  <a:srgbClr val="007E00"/>
                </a:solidFill>
                <a:latin typeface="Verdana" pitchFamily="34" charset="0"/>
              </a:rPr>
              <a:t>Potential Kenya G6 Project    About Musoni Microfinance</a:t>
            </a:r>
          </a:p>
        </p:txBody>
      </p:sp>
      <p:pic>
        <p:nvPicPr>
          <p:cNvPr id="3" name="Picture 2">
            <a:extLst>
              <a:ext uri="{FF2B5EF4-FFF2-40B4-BE49-F238E27FC236}">
                <a16:creationId xmlns:a16="http://schemas.microsoft.com/office/drawing/2014/main" id="{DAED5EB2-F9B5-4911-978B-63B9FD96C1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61" y="2397053"/>
            <a:ext cx="2546411" cy="2546411"/>
          </a:xfrm>
          <a:prstGeom prst="rect">
            <a:avLst/>
          </a:prstGeom>
        </p:spPr>
      </p:pic>
      <p:sp>
        <p:nvSpPr>
          <p:cNvPr id="6" name="TextBox 5">
            <a:extLst>
              <a:ext uri="{FF2B5EF4-FFF2-40B4-BE49-F238E27FC236}">
                <a16:creationId xmlns:a16="http://schemas.microsoft.com/office/drawing/2014/main" id="{AED2D906-5022-4A23-B076-8F5F0B57D6CF}"/>
              </a:ext>
            </a:extLst>
          </p:cNvPr>
          <p:cNvSpPr txBox="1"/>
          <p:nvPr/>
        </p:nvSpPr>
        <p:spPr>
          <a:xfrm>
            <a:off x="1662760" y="4758798"/>
            <a:ext cx="2546411" cy="369332"/>
          </a:xfrm>
          <a:prstGeom prst="rect">
            <a:avLst/>
          </a:prstGeom>
          <a:noFill/>
        </p:spPr>
        <p:txBody>
          <a:bodyPr wrap="square" rtlCol="0">
            <a:spAutoFit/>
          </a:bodyPr>
          <a:lstStyle/>
          <a:p>
            <a:r>
              <a:rPr lang="en-US" altLang="en-US" b="1" dirty="0">
                <a:hlinkClick r:id="rId5"/>
              </a:rPr>
              <a:t>https://musoni.co.ke/</a:t>
            </a:r>
            <a:endParaRPr lang="en-US" altLang="en-US" b="1" dirty="0"/>
          </a:p>
        </p:txBody>
      </p:sp>
      <p:sp>
        <p:nvSpPr>
          <p:cNvPr id="9" name="Rectangle 8">
            <a:extLst>
              <a:ext uri="{FF2B5EF4-FFF2-40B4-BE49-F238E27FC236}">
                <a16:creationId xmlns:a16="http://schemas.microsoft.com/office/drawing/2014/main" id="{8792563D-D019-374F-ABF1-1F1A59829173}"/>
              </a:ext>
            </a:extLst>
          </p:cNvPr>
          <p:cNvSpPr/>
          <p:nvPr/>
        </p:nvSpPr>
        <p:spPr>
          <a:xfrm>
            <a:off x="0" y="1036209"/>
            <a:ext cx="12192000" cy="457998"/>
          </a:xfrm>
          <a:prstGeom prst="rect">
            <a:avLst/>
          </a:prstGeom>
          <a:solidFill>
            <a:srgbClr val="EC7D1E"/>
          </a:solidFill>
          <a:ln>
            <a:solidFill>
              <a:srgbClr val="EC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EMPOWERING INDIVIDUALS IN THE GLOBAL COMMUNITY THROUGH ENTREPRENEURSHIP</a:t>
            </a:r>
          </a:p>
        </p:txBody>
      </p:sp>
    </p:spTree>
    <p:extLst>
      <p:ext uri="{BB962C8B-B14F-4D97-AF65-F5344CB8AC3E}">
        <p14:creationId xmlns:p14="http://schemas.microsoft.com/office/powerpoint/2010/main" val="3232697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39904" y="2094188"/>
            <a:ext cx="6121831" cy="41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spcAft>
                <a:spcPts val="1200"/>
              </a:spcAft>
              <a:buClr>
                <a:srgbClr val="007E00"/>
              </a:buClr>
              <a:buFont typeface="Wingdings" panose="05000000000000000000" pitchFamily="2" charset="2"/>
              <a:buChar char="q"/>
            </a:pPr>
            <a:r>
              <a:rPr lang="en-US" altLang="en-US" sz="2000" dirty="0"/>
              <a:t> Began in 2009 in Kenya</a:t>
            </a:r>
          </a:p>
          <a:p>
            <a:pPr marL="342900" indent="-342900">
              <a:lnSpc>
                <a:spcPct val="90000"/>
              </a:lnSpc>
              <a:spcBef>
                <a:spcPct val="20000"/>
              </a:spcBef>
              <a:spcAft>
                <a:spcPts val="1200"/>
              </a:spcAft>
              <a:buClr>
                <a:srgbClr val="007E00"/>
              </a:buClr>
              <a:buFont typeface="Wingdings" panose="05000000000000000000" pitchFamily="2" charset="2"/>
              <a:buChar char="q"/>
            </a:pPr>
            <a:r>
              <a:rPr lang="en-US" altLang="en-US" sz="2000" dirty="0"/>
              <a:t>35,000+ active borrowers in 30 branches with PAR&gt;30 at 1%, as of November 2018.</a:t>
            </a:r>
          </a:p>
          <a:p>
            <a:pPr marL="342900" indent="-342900">
              <a:lnSpc>
                <a:spcPct val="90000"/>
              </a:lnSpc>
              <a:spcBef>
                <a:spcPct val="20000"/>
              </a:spcBef>
              <a:spcAft>
                <a:spcPts val="1200"/>
              </a:spcAft>
              <a:buClr>
                <a:srgbClr val="007E00"/>
              </a:buClr>
              <a:buFont typeface="Wingdings" panose="05000000000000000000" pitchFamily="2" charset="2"/>
              <a:buChar char="q"/>
            </a:pPr>
            <a:r>
              <a:rPr lang="en-US" altLang="en-US" sz="2000" dirty="0"/>
              <a:t>Aims to deliver cashless and paperless services to microfinance clients</a:t>
            </a:r>
          </a:p>
          <a:p>
            <a:pPr marL="342900" indent="-342900">
              <a:lnSpc>
                <a:spcPct val="90000"/>
              </a:lnSpc>
              <a:spcBef>
                <a:spcPct val="20000"/>
              </a:spcBef>
              <a:spcAft>
                <a:spcPts val="1200"/>
              </a:spcAft>
              <a:buClr>
                <a:srgbClr val="007E00"/>
              </a:buClr>
              <a:buFont typeface="Wingdings" panose="05000000000000000000" pitchFamily="2" charset="2"/>
              <a:buChar char="q"/>
            </a:pPr>
            <a:r>
              <a:rPr lang="en-US" altLang="en-US" sz="2000" dirty="0"/>
              <a:t>Stands out in the crowded Kenyan credit market as an innovative, transparent, and socially responsible financial service provider</a:t>
            </a:r>
          </a:p>
          <a:p>
            <a:pPr marL="342900" indent="-342900">
              <a:lnSpc>
                <a:spcPct val="90000"/>
              </a:lnSpc>
              <a:spcBef>
                <a:spcPct val="20000"/>
              </a:spcBef>
              <a:spcAft>
                <a:spcPts val="1200"/>
              </a:spcAft>
              <a:buClr>
                <a:srgbClr val="007E00"/>
              </a:buClr>
              <a:buFont typeface="Wingdings" panose="05000000000000000000" pitchFamily="2" charset="2"/>
              <a:buChar char="q"/>
            </a:pPr>
            <a:r>
              <a:rPr lang="en-US" altLang="en-US" sz="2000" dirty="0"/>
              <a:t>Affiliated with Musoni System, a popular software solution for MFIs used by many of WPF’s Africa partners.</a:t>
            </a:r>
          </a:p>
          <a:p>
            <a:pPr marL="342900" indent="-342900">
              <a:lnSpc>
                <a:spcPct val="90000"/>
              </a:lnSpc>
              <a:spcBef>
                <a:spcPct val="20000"/>
              </a:spcBef>
              <a:spcAft>
                <a:spcPts val="1200"/>
              </a:spcAft>
              <a:buClr>
                <a:srgbClr val="007E00"/>
              </a:buClr>
              <a:buFont typeface="Wingdings" panose="05000000000000000000" pitchFamily="2" charset="2"/>
              <a:buChar char="q"/>
            </a:pPr>
            <a:endParaRPr lang="en-US" altLang="en-US" sz="2000" b="1" dirty="0"/>
          </a:p>
          <a:p>
            <a:pPr>
              <a:lnSpc>
                <a:spcPct val="90000"/>
              </a:lnSpc>
              <a:spcBef>
                <a:spcPct val="20000"/>
              </a:spcBef>
              <a:spcAft>
                <a:spcPts val="1200"/>
              </a:spcAft>
              <a:buClr>
                <a:srgbClr val="007E00"/>
              </a:buClr>
            </a:pPr>
            <a:endParaRPr lang="en-US" altLang="en-US" sz="2000" b="1"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9933" y="378976"/>
            <a:ext cx="1371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6"/>
          <p:cNvSpPr txBox="1">
            <a:spLocks noChangeArrowheads="1"/>
          </p:cNvSpPr>
          <p:nvPr/>
        </p:nvSpPr>
        <p:spPr bwMode="auto">
          <a:xfrm>
            <a:off x="3505200" y="70992"/>
            <a:ext cx="63382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a:solidFill>
                  <a:srgbClr val="007E00"/>
                </a:solidFill>
                <a:latin typeface="Verdana" pitchFamily="34" charset="0"/>
              </a:rPr>
              <a:t>Potential Kenya G6 Project   About Musoni Microfinance</a:t>
            </a:r>
          </a:p>
        </p:txBody>
      </p:sp>
      <p:sp>
        <p:nvSpPr>
          <p:cNvPr id="9" name="TextBox 8"/>
          <p:cNvSpPr txBox="1"/>
          <p:nvPr/>
        </p:nvSpPr>
        <p:spPr>
          <a:xfrm>
            <a:off x="1554682" y="3689225"/>
            <a:ext cx="3016846" cy="307777"/>
          </a:xfrm>
          <a:prstGeom prst="rect">
            <a:avLst/>
          </a:prstGeom>
          <a:noFill/>
        </p:spPr>
        <p:txBody>
          <a:bodyPr wrap="square" rtlCol="0">
            <a:spAutoFit/>
          </a:bodyPr>
          <a:lstStyle/>
          <a:p>
            <a:pPr algn="ctr"/>
            <a:r>
              <a:rPr lang="en-US" sz="1400" dirty="0">
                <a:solidFill>
                  <a:srgbClr val="007E00"/>
                </a:solidFill>
                <a:latin typeface="Verdana" pitchFamily="34" charset="0"/>
              </a:rPr>
              <a:t>A group meeting in Mombasa</a:t>
            </a:r>
          </a:p>
        </p:txBody>
      </p:sp>
      <p:pic>
        <p:nvPicPr>
          <p:cNvPr id="6" name="Picture 5">
            <a:extLst>
              <a:ext uri="{FF2B5EF4-FFF2-40B4-BE49-F238E27FC236}">
                <a16:creationId xmlns:a16="http://schemas.microsoft.com/office/drawing/2014/main" id="{D907D58D-5B59-42D2-B93B-FD4AA187902C}"/>
              </a:ext>
            </a:extLst>
          </p:cNvPr>
          <p:cNvPicPr>
            <a:picLocks noChangeAspect="1"/>
          </p:cNvPicPr>
          <p:nvPr/>
        </p:nvPicPr>
        <p:blipFill>
          <a:blip r:embed="rId4"/>
          <a:stretch>
            <a:fillRect/>
          </a:stretch>
        </p:blipFill>
        <p:spPr>
          <a:xfrm>
            <a:off x="1554682" y="1752857"/>
            <a:ext cx="3016846" cy="1936368"/>
          </a:xfrm>
          <a:prstGeom prst="rect">
            <a:avLst/>
          </a:prstGeom>
        </p:spPr>
      </p:pic>
      <p:pic>
        <p:nvPicPr>
          <p:cNvPr id="11" name="Picture 10">
            <a:extLst>
              <a:ext uri="{FF2B5EF4-FFF2-40B4-BE49-F238E27FC236}">
                <a16:creationId xmlns:a16="http://schemas.microsoft.com/office/drawing/2014/main" id="{0E4CCBB3-7977-42D4-81A8-9FA33D5096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80177" y="4369945"/>
            <a:ext cx="2365855" cy="1774391"/>
          </a:xfrm>
          <a:prstGeom prst="rect">
            <a:avLst/>
          </a:prstGeom>
        </p:spPr>
      </p:pic>
      <p:sp>
        <p:nvSpPr>
          <p:cNvPr id="12" name="Rectangle 11">
            <a:extLst>
              <a:ext uri="{FF2B5EF4-FFF2-40B4-BE49-F238E27FC236}">
                <a16:creationId xmlns:a16="http://schemas.microsoft.com/office/drawing/2014/main" id="{40840879-3042-164F-827E-B2614BFFC321}"/>
              </a:ext>
            </a:extLst>
          </p:cNvPr>
          <p:cNvSpPr/>
          <p:nvPr/>
        </p:nvSpPr>
        <p:spPr>
          <a:xfrm>
            <a:off x="0" y="1067205"/>
            <a:ext cx="12192000" cy="457998"/>
          </a:xfrm>
          <a:prstGeom prst="rect">
            <a:avLst/>
          </a:prstGeom>
          <a:solidFill>
            <a:srgbClr val="EC7D1E"/>
          </a:solidFill>
          <a:ln>
            <a:solidFill>
              <a:srgbClr val="EC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EMPOWERING INDIVIDUALS IN THE GLOBAL COMMUNITY THROUGH ENTREPRENEURSHIP</a:t>
            </a:r>
          </a:p>
        </p:txBody>
      </p:sp>
      <p:sp>
        <p:nvSpPr>
          <p:cNvPr id="2" name="Rectangle 1">
            <a:extLst>
              <a:ext uri="{FF2B5EF4-FFF2-40B4-BE49-F238E27FC236}">
                <a16:creationId xmlns:a16="http://schemas.microsoft.com/office/drawing/2014/main" id="{196D2C37-434B-6943-AB71-086BCB1AA67E}"/>
              </a:ext>
            </a:extLst>
          </p:cNvPr>
          <p:cNvSpPr/>
          <p:nvPr/>
        </p:nvSpPr>
        <p:spPr>
          <a:xfrm>
            <a:off x="980269" y="6479024"/>
            <a:ext cx="4212955" cy="307777"/>
          </a:xfrm>
          <a:prstGeom prst="rect">
            <a:avLst/>
          </a:prstGeom>
        </p:spPr>
        <p:txBody>
          <a:bodyPr wrap="square">
            <a:spAutoFit/>
          </a:bodyPr>
          <a:lstStyle/>
          <a:p>
            <a:pPr algn="ctr"/>
            <a:r>
              <a:rPr lang="en-US" sz="1400" dirty="0">
                <a:solidFill>
                  <a:srgbClr val="007E00"/>
                </a:solidFill>
                <a:latin typeface="Verdana" pitchFamily="34" charset="0"/>
              </a:rPr>
              <a:t>Example of automated SMS loan notification </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752600" y="1552778"/>
            <a:ext cx="86106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spcAft>
                <a:spcPts val="1200"/>
              </a:spcAft>
              <a:buClr>
                <a:srgbClr val="007E00"/>
              </a:buClr>
            </a:pPr>
            <a:endParaRPr lang="en-US" altLang="en-US" sz="2000" b="1"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05822"/>
            <a:ext cx="1371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415360" y="84832"/>
            <a:ext cx="57906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a:solidFill>
                  <a:srgbClr val="007E00"/>
                </a:solidFill>
                <a:latin typeface="Verdana" pitchFamily="34" charset="0"/>
              </a:rPr>
              <a:t>Potential Kenya G6 Project    Musoni Success Factors</a:t>
            </a:r>
          </a:p>
        </p:txBody>
      </p:sp>
      <p:graphicFrame>
        <p:nvGraphicFramePr>
          <p:cNvPr id="3" name="Table 2">
            <a:extLst>
              <a:ext uri="{FF2B5EF4-FFF2-40B4-BE49-F238E27FC236}">
                <a16:creationId xmlns:a16="http://schemas.microsoft.com/office/drawing/2014/main" id="{411FCBA1-2714-4D86-93F0-FFE3911BB71C}"/>
              </a:ext>
            </a:extLst>
          </p:cNvPr>
          <p:cNvGraphicFramePr>
            <a:graphicFrameLocks noGrp="1"/>
          </p:cNvGraphicFramePr>
          <p:nvPr/>
        </p:nvGraphicFramePr>
        <p:xfrm>
          <a:off x="2209800" y="1834749"/>
          <a:ext cx="7992122" cy="4566055"/>
        </p:xfrm>
        <a:graphic>
          <a:graphicData uri="http://schemas.openxmlformats.org/drawingml/2006/table">
            <a:tbl>
              <a:tblPr firstRow="1" firstCol="1" bandRow="1"/>
              <a:tblGrid>
                <a:gridCol w="2149753">
                  <a:extLst>
                    <a:ext uri="{9D8B030D-6E8A-4147-A177-3AD203B41FA5}">
                      <a16:colId xmlns:a16="http://schemas.microsoft.com/office/drawing/2014/main" val="140775818"/>
                    </a:ext>
                  </a:extLst>
                </a:gridCol>
                <a:gridCol w="3178043">
                  <a:extLst>
                    <a:ext uri="{9D8B030D-6E8A-4147-A177-3AD203B41FA5}">
                      <a16:colId xmlns:a16="http://schemas.microsoft.com/office/drawing/2014/main" val="176328737"/>
                    </a:ext>
                  </a:extLst>
                </a:gridCol>
                <a:gridCol w="2664326">
                  <a:extLst>
                    <a:ext uri="{9D8B030D-6E8A-4147-A177-3AD203B41FA5}">
                      <a16:colId xmlns:a16="http://schemas.microsoft.com/office/drawing/2014/main" val="2376822991"/>
                    </a:ext>
                  </a:extLst>
                </a:gridCol>
              </a:tblGrid>
              <a:tr h="1441912">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Meet projections for scale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M-Nawiri product has just been launched and currently is offered in one branch. Musoni’s ability to reach growth targets is tied to successful expansion of its network through new branches.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Baseline: 220 total active new borrowers for M-Nawiri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Y1: 3000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Y2: 5100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Y3: 7030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8079098"/>
                  </a:ext>
                </a:extLst>
              </a:tr>
              <a:tr h="1682231">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Clarify and follow through on asset collateral language and policies for M-Nawiri loan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M-Nawiri’s terms do not require asset collateral, but the contract language still contains reference to assets. Musoni management has stated they will ensure client communications and documents are consistent with the no-collateral policy.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Based on annual visit observations and review of documents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2542468"/>
                  </a:ext>
                </a:extLst>
              </a:tr>
              <a:tr h="1441912">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Maintain reasonable OSS and reinvest profits in growth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WPF’s decision to structure funding as a grant is based in part on Musoni’s stated strategy to maintain OSS at below 105%, reinvest profits in growth, and not pay dividends to owners.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Based on annual financial review and visit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696754"/>
                  </a:ext>
                </a:extLst>
              </a:tr>
            </a:tbl>
          </a:graphicData>
        </a:graphic>
      </p:graphicFrame>
      <p:sp>
        <p:nvSpPr>
          <p:cNvPr id="8" name="Rectangle 7">
            <a:extLst>
              <a:ext uri="{FF2B5EF4-FFF2-40B4-BE49-F238E27FC236}">
                <a16:creationId xmlns:a16="http://schemas.microsoft.com/office/drawing/2014/main" id="{EF87F208-3650-9A49-9A34-8E6EE7D4A089}"/>
              </a:ext>
            </a:extLst>
          </p:cNvPr>
          <p:cNvSpPr/>
          <p:nvPr/>
        </p:nvSpPr>
        <p:spPr>
          <a:xfrm>
            <a:off x="0" y="1172103"/>
            <a:ext cx="12192000" cy="457998"/>
          </a:xfrm>
          <a:prstGeom prst="rect">
            <a:avLst/>
          </a:prstGeom>
          <a:solidFill>
            <a:srgbClr val="EC7D1E"/>
          </a:solidFill>
          <a:ln>
            <a:solidFill>
              <a:srgbClr val="EC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EMPOWERING INDIVIDUALS IN THE GLOBAL COMMUNITY THROUGH ENTREPRENEURSHIP</a:t>
            </a:r>
          </a:p>
        </p:txBody>
      </p:sp>
    </p:spTree>
    <p:extLst>
      <p:ext uri="{BB962C8B-B14F-4D97-AF65-F5344CB8AC3E}">
        <p14:creationId xmlns:p14="http://schemas.microsoft.com/office/powerpoint/2010/main" val="207468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666A50-470C-4012-92F1-6C88EDB42316}"/>
              </a:ext>
            </a:extLst>
          </p:cNvPr>
          <p:cNvSpPr>
            <a:spLocks noGrp="1"/>
          </p:cNvSpPr>
          <p:nvPr>
            <p:ph type="title"/>
          </p:nvPr>
        </p:nvSpPr>
        <p:spPr>
          <a:xfrm>
            <a:off x="838200" y="1666162"/>
            <a:ext cx="10515600" cy="3525675"/>
          </a:xfrm>
          <a:ln w="28575">
            <a:solidFill>
              <a:srgbClr val="FF0000"/>
            </a:solidFill>
          </a:ln>
        </p:spPr>
        <p:txBody>
          <a:bodyPr>
            <a:normAutofit/>
          </a:bodyPr>
          <a:lstStyle/>
          <a:p>
            <a:pPr algn="ctr"/>
            <a:r>
              <a:rPr lang="en-US" sz="2800" b="1" dirty="0">
                <a:solidFill>
                  <a:srgbClr val="FF0000"/>
                </a:solidFill>
              </a:rPr>
              <a:t>WPF Kenya Partner:</a:t>
            </a:r>
            <a:br>
              <a:rPr lang="en-US" b="1" dirty="0">
                <a:solidFill>
                  <a:srgbClr val="FF0000"/>
                </a:solidFill>
              </a:rPr>
            </a:br>
            <a:r>
              <a:rPr lang="en-US" b="1" dirty="0">
                <a:solidFill>
                  <a:srgbClr val="FF0000"/>
                </a:solidFill>
              </a:rPr>
              <a:t>BIDHAA SASA</a:t>
            </a:r>
            <a:br>
              <a:rPr lang="en-US" b="1" dirty="0">
                <a:solidFill>
                  <a:srgbClr val="FF0000"/>
                </a:solidFill>
              </a:rPr>
            </a:br>
            <a:br>
              <a:rPr lang="en-US" sz="3200" b="1" dirty="0">
                <a:solidFill>
                  <a:srgbClr val="FF0000"/>
                </a:solidFill>
              </a:rPr>
            </a:br>
            <a:br>
              <a:rPr lang="en-US" sz="3200" b="1" dirty="0">
                <a:solidFill>
                  <a:srgbClr val="FF0000"/>
                </a:solidFill>
              </a:rPr>
            </a:br>
            <a:r>
              <a:rPr lang="en-US" sz="2800" b="1" dirty="0">
                <a:solidFill>
                  <a:srgbClr val="FF0000"/>
                </a:solidFill>
              </a:rPr>
              <a:t>Type of microfinance: </a:t>
            </a:r>
            <a:br>
              <a:rPr lang="en-US" sz="3200" b="1" dirty="0">
                <a:solidFill>
                  <a:schemeClr val="accent1"/>
                </a:solidFill>
              </a:rPr>
            </a:br>
            <a:r>
              <a:rPr lang="en-US" sz="3200" b="1" dirty="0">
                <a:solidFill>
                  <a:srgbClr val="FF0000"/>
                </a:solidFill>
              </a:rPr>
              <a:t>ASSET FINANCE</a:t>
            </a:r>
          </a:p>
        </p:txBody>
      </p:sp>
    </p:spTree>
    <p:extLst>
      <p:ext uri="{BB962C8B-B14F-4D97-AF65-F5344CB8AC3E}">
        <p14:creationId xmlns:p14="http://schemas.microsoft.com/office/powerpoint/2010/main" val="4143497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2659</Words>
  <Application>Microsoft Macintosh PowerPoint</Application>
  <PresentationFormat>Widescreen</PresentationFormat>
  <Paragraphs>247</Paragraphs>
  <Slides>22</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Verdana</vt:lpstr>
      <vt:lpstr>Wingdings</vt:lpstr>
      <vt:lpstr>Office Theme</vt:lpstr>
      <vt:lpstr>KENYA</vt:lpstr>
      <vt:lpstr>PowerPoint Presentation</vt:lpstr>
      <vt:lpstr>WPF Kenya Partner: MUSONI MICROFINANCE  Type of microfinance: TRADITIONAL GROUP LENDING MICROFINANCE</vt:lpstr>
      <vt:lpstr>PowerPoint Presentation</vt:lpstr>
      <vt:lpstr>PowerPoint Presentation</vt:lpstr>
      <vt:lpstr>PowerPoint Presentation</vt:lpstr>
      <vt:lpstr>PowerPoint Presentation</vt:lpstr>
      <vt:lpstr>PowerPoint Presentation</vt:lpstr>
      <vt:lpstr>WPF Kenya Partner: BIDHAA SASA   Type of microfinance:  ASSET FINANCE</vt:lpstr>
      <vt:lpstr>PowerPoint Presentation</vt:lpstr>
      <vt:lpstr>PowerPoint Presentation</vt:lpstr>
      <vt:lpstr>PowerPoint Presentation</vt:lpstr>
      <vt:lpstr>PowerPoint Presentation</vt:lpstr>
      <vt:lpstr>WPF Kenya Partner: THE BOMA PROJECT  Type of microfinance: ULTRA POOR GRADUATION MODEL</vt:lpstr>
      <vt:lpstr>PowerPoint Presentation</vt:lpstr>
      <vt:lpstr>PowerPoint Presentation</vt:lpstr>
      <vt:lpstr>PowerPoint Presentation</vt:lpstr>
      <vt:lpstr>PowerPoint Presentation</vt:lpstr>
      <vt:lpstr>PowerPoint Presentation</vt:lpstr>
      <vt:lpstr>WPF Kenya Partner: ONE ACRE FUND KENYA  Type of microfinance: AGRICULTURAL FINANCE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KENYA</dc:title>
  <dc:creator>Zoe So (CE CONT)</dc:creator>
  <cp:lastModifiedBy>Genie Bolduc (CE CEN)</cp:lastModifiedBy>
  <cp:revision>15</cp:revision>
  <dcterms:created xsi:type="dcterms:W3CDTF">2021-07-19T20:15:10Z</dcterms:created>
  <dcterms:modified xsi:type="dcterms:W3CDTF">2021-07-30T16:19:34Z</dcterms:modified>
</cp:coreProperties>
</file>